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72" r:id="rId2"/>
    <p:sldId id="412" r:id="rId3"/>
    <p:sldId id="405" r:id="rId4"/>
    <p:sldId id="406" r:id="rId5"/>
    <p:sldId id="407" r:id="rId6"/>
    <p:sldId id="408" r:id="rId7"/>
    <p:sldId id="409" r:id="rId8"/>
    <p:sldId id="410" r:id="rId9"/>
    <p:sldId id="413" r:id="rId10"/>
    <p:sldId id="399" r:id="rId11"/>
    <p:sldId id="400" r:id="rId12"/>
    <p:sldId id="414" r:id="rId13"/>
    <p:sldId id="415" r:id="rId14"/>
    <p:sldId id="403" r:id="rId15"/>
    <p:sldId id="402" r:id="rId16"/>
    <p:sldId id="404" r:id="rId17"/>
    <p:sldId id="363" r:id="rId18"/>
    <p:sldId id="416" r:id="rId19"/>
    <p:sldId id="417" r:id="rId20"/>
    <p:sldId id="418" r:id="rId21"/>
    <p:sldId id="419" r:id="rId22"/>
    <p:sldId id="420" r:id="rId23"/>
    <p:sldId id="421" r:id="rId24"/>
    <p:sldId id="364" r:id="rId25"/>
    <p:sldId id="365" r:id="rId26"/>
    <p:sldId id="357" r:id="rId27"/>
    <p:sldId id="356" r:id="rId28"/>
    <p:sldId id="366" r:id="rId29"/>
    <p:sldId id="422" r:id="rId30"/>
    <p:sldId id="423" r:id="rId31"/>
    <p:sldId id="368" r:id="rId32"/>
    <p:sldId id="398" r:id="rId3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BD3A"/>
    <a:srgbClr val="019D9C"/>
    <a:srgbClr val="2E469C"/>
    <a:srgbClr val="394A93"/>
    <a:srgbClr val="394E7F"/>
    <a:srgbClr val="5AA3D0"/>
    <a:srgbClr val="3C53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-906" y="-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B1B0B2-4C77-4819-9BAF-E7A1E8689F6E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CDC63-F8DA-4128-A74B-222047454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25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C28D6-CFC5-4D41-8428-884D3D95C90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FFD43-2E35-454C-B92A-0D384C647F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423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F75F0-F286-CE40-AC0A-19B509F57CE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966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429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639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749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1"/>
            <a:ext cx="53848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98AC3-B9E1-4AFA-974E-5D0DD8085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175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61383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23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524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8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68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442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921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935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125ED-460E-4182-9FC6-422E57BB4B59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225EE-FFE0-41B5-8D5F-986FC5A34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92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22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1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37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3.jpeg"/><Relationship Id="rId7" Type="http://schemas.openxmlformats.org/officeDocument/2006/relationships/image" Target="../media/image5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72.jpe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" y="-1174"/>
            <a:ext cx="12189916" cy="6859173"/>
          </a:xfrm>
          <a:prstGeom prst="rect">
            <a:avLst/>
          </a:prstGeom>
          <a:solidFill>
            <a:srgbClr val="005CB9"/>
          </a:solidFill>
        </p:spPr>
      </p:pic>
      <p:sp>
        <p:nvSpPr>
          <p:cNvPr id="3" name="object 3"/>
          <p:cNvSpPr txBox="1"/>
          <p:nvPr/>
        </p:nvSpPr>
        <p:spPr>
          <a:xfrm>
            <a:off x="914400" y="2096955"/>
            <a:ext cx="81910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Montserrat" pitchFamily="2" charset="0"/>
              </a:rPr>
              <a:t>ИНСТИТУТ ПРОФИЛАКТИЧЕСКОЙ МЕДИЦИНЫ </a:t>
            </a:r>
            <a:endParaRPr lang="en-US" sz="2800" b="1" dirty="0">
              <a:solidFill>
                <a:schemeClr val="bg1"/>
              </a:solidFill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sz="2000" dirty="0">
              <a:solidFill>
                <a:schemeClr val="bg1"/>
              </a:solidFill>
              <a:latin typeface="Montserrat" pitchFamily="2" charset="0"/>
              <a:cs typeface="GRUBNC+Montserrat-Regular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46714"/>
            <a:ext cx="4505812" cy="838167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81739" y="4609744"/>
            <a:ext cx="6446346" cy="70200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Гаврюшин</a:t>
            </a:r>
            <a:r>
              <a:rPr lang="ru-RU" sz="1800" b="1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Михаил Юрьевич</a:t>
            </a:r>
            <a:endParaRPr 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object 3"/>
          <p:cNvSpPr txBox="1"/>
          <p:nvPr/>
        </p:nvSpPr>
        <p:spPr>
          <a:xfrm>
            <a:off x="5044337" y="6344248"/>
            <a:ext cx="8617597" cy="8925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Montserrat" pitchFamily="2" charset="0"/>
              </a:rPr>
              <a:t>СамГМУ: </a:t>
            </a:r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СОЗДАЕМ МЕДИЦИНУ БУДУЩЕГО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sz="1600" dirty="0">
              <a:solidFill>
                <a:schemeClr val="accent6">
                  <a:lumMod val="60000"/>
                  <a:lumOff val="40000"/>
                </a:schemeClr>
              </a:solidFill>
              <a:latin typeface="Montserrat" pitchFamily="2" charset="0"/>
              <a:cs typeface="GRUBNC+Montserrat-Regular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40200" y="3599123"/>
            <a:ext cx="6446346" cy="70200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Сазонова Ольга Викторовна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340200" y="5112979"/>
            <a:ext cx="6487885" cy="127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600" b="1" i="1" dirty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Заместитель директора </a:t>
            </a:r>
            <a:r>
              <a:rPr lang="ru-RU" sz="1600" b="1" i="1" dirty="0" smtClean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института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профилактической медицины, к.м.н., доцент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359430" y="4084605"/>
            <a:ext cx="6487885" cy="1279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Директор института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i="1" dirty="0" smtClean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профилактической медицины, д.м.н., профессор</a:t>
            </a:r>
            <a:endParaRPr lang="is-IS" sz="1600" b="1" i="1" dirty="0">
              <a:solidFill>
                <a:schemeClr val="bg1"/>
              </a:solidFill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146497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Заголовок 1"/>
          <p:cNvSpPr txBox="1"/>
          <p:nvPr/>
        </p:nvSpPr>
        <p:spPr>
          <a:xfrm>
            <a:off x="0" y="-33408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Montserrat"/>
              </a:rPr>
              <a:t>ИНСТИТУТ ПРОФИЛАКТИЧЕСКОЙ МЕДИЦИНЫ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33" y="67734"/>
            <a:ext cx="2154473" cy="940491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>
            <a:off x="329184" y="923544"/>
            <a:ext cx="2441448" cy="2203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После </a:t>
            </a:r>
            <a:r>
              <a:rPr lang="ru-RU" sz="2400" b="1" u="sng" dirty="0" smtClean="0"/>
              <a:t>9-го </a:t>
            </a:r>
            <a:r>
              <a:rPr lang="ru-RU" sz="2400" dirty="0" smtClean="0"/>
              <a:t>класса школы</a:t>
            </a:r>
            <a:endParaRPr lang="ru-RU" sz="2400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1447800" y="2718053"/>
            <a:ext cx="2645664" cy="23588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После </a:t>
            </a:r>
            <a:r>
              <a:rPr lang="ru-RU" sz="2400" b="1" u="sng" dirty="0" smtClean="0"/>
              <a:t>11-го </a:t>
            </a:r>
            <a:r>
              <a:rPr lang="ru-RU" sz="2400" dirty="0" smtClean="0"/>
              <a:t>класса школы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86808" y="977395"/>
            <a:ext cx="8184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Среднее профессиональное </a:t>
            </a:r>
            <a:r>
              <a:rPr lang="ru-RU" sz="2400" dirty="0" smtClean="0"/>
              <a:t>образование по специальности 32.02.01 «Медико-профилактическое дело»</a:t>
            </a:r>
          </a:p>
          <a:p>
            <a:pPr algn="ctr"/>
            <a:r>
              <a:rPr lang="ru-RU" sz="2400" dirty="0" smtClean="0"/>
              <a:t>Квалификация</a:t>
            </a:r>
            <a:r>
              <a:rPr lang="ru-RU" sz="2400" b="1" dirty="0" smtClean="0"/>
              <a:t> «Санитарный фельдшер»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770632" y="2611342"/>
            <a:ext cx="8184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Высшее </a:t>
            </a:r>
            <a:r>
              <a:rPr lang="ru-RU" sz="2400" dirty="0" smtClean="0"/>
              <a:t>образование по специальности </a:t>
            </a:r>
            <a:br>
              <a:rPr lang="ru-RU" sz="2400" dirty="0" smtClean="0"/>
            </a:br>
            <a:r>
              <a:rPr lang="ru-RU" sz="2400" dirty="0" smtClean="0"/>
              <a:t>32.05.01 «Медико-профилактическое дело»</a:t>
            </a:r>
          </a:p>
          <a:p>
            <a:pPr algn="ctr"/>
            <a:r>
              <a:rPr lang="ru-RU" sz="2400" dirty="0"/>
              <a:t>Квалификация</a:t>
            </a:r>
            <a:r>
              <a:rPr lang="ru-RU" sz="2400" b="1" dirty="0"/>
              <a:t> </a:t>
            </a:r>
            <a:r>
              <a:rPr lang="ru-RU" sz="2400" b="1" dirty="0" smtClean="0"/>
              <a:t>«Врач по общей гигиене, по эпидемиологии»</a:t>
            </a:r>
            <a:endParaRPr lang="ru-RU" sz="2400" b="1" dirty="0"/>
          </a:p>
          <a:p>
            <a:pPr algn="ctr"/>
            <a:endParaRPr lang="ru-RU" sz="2400" dirty="0"/>
          </a:p>
        </p:txBody>
      </p:sp>
      <p:pic>
        <p:nvPicPr>
          <p:cNvPr id="19" name="Picture 6" descr="https://nesaharnyj-diabet.ru/wp-content/uploads/2017/03/0-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775" y="4488015"/>
            <a:ext cx="3373965" cy="2040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rpn100.ru/sadm_images/r1/00/00/00/02/2_sma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244" y="4492492"/>
            <a:ext cx="3919923" cy="2036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32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 txBox="1">
            <a:spLocks noChangeArrowheads="1"/>
          </p:cNvSpPr>
          <p:nvPr/>
        </p:nvSpPr>
        <p:spPr>
          <a:xfrm>
            <a:off x="0" y="112923"/>
            <a:ext cx="9840686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</a:rPr>
              <a:t>Специальность </a:t>
            </a: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</a:t>
            </a: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</a:rPr>
              <a:t> 32.02.01 Медико-профилактическое дело</a:t>
            </a:r>
          </a:p>
          <a:p>
            <a:pPr algn="ctr">
              <a:defRPr/>
            </a:pP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</a:t>
            </a:r>
            <a:r>
              <a:rPr lang="ru-RU" sz="2900" b="1" u="sng" dirty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</a:t>
            </a:r>
          </a:p>
        </p:txBody>
      </p:sp>
      <p:pic>
        <p:nvPicPr>
          <p:cNvPr id="13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647" y="-4969"/>
            <a:ext cx="2112755" cy="10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0782" y="1074057"/>
            <a:ext cx="1136637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b="1" dirty="0" smtClean="0"/>
              <a:t>ПОМОЩНИК ВРАЧА:</a:t>
            </a:r>
            <a:endParaRPr lang="en-US" sz="2400" b="1" dirty="0" smtClean="0"/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 smtClean="0"/>
              <a:t>Коммунальная гигиена </a:t>
            </a:r>
            <a:r>
              <a:rPr lang="ru-RU" sz="2400" dirty="0" smtClean="0"/>
              <a:t>– среда обитания и условия проживания</a:t>
            </a:r>
            <a:endParaRPr lang="ru-RU" sz="2400" dirty="0"/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 smtClean="0"/>
              <a:t>Гигиене труда </a:t>
            </a:r>
            <a:r>
              <a:rPr lang="ru-RU" sz="2400" dirty="0"/>
              <a:t>– </a:t>
            </a:r>
            <a:r>
              <a:rPr lang="ru-RU" sz="2400" dirty="0" smtClean="0"/>
              <a:t>условия </a:t>
            </a:r>
            <a:r>
              <a:rPr lang="ru-RU" sz="2400" dirty="0"/>
              <a:t>труда работающего населения</a:t>
            </a:r>
            <a:endParaRPr lang="ru-RU" sz="2400" dirty="0" smtClean="0"/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/>
              <a:t>Гигиене </a:t>
            </a:r>
            <a:r>
              <a:rPr lang="ru-RU" sz="2400" b="1" dirty="0" smtClean="0"/>
              <a:t>питания </a:t>
            </a:r>
            <a:r>
              <a:rPr lang="ru-RU" sz="2400" dirty="0"/>
              <a:t>– </a:t>
            </a:r>
            <a:r>
              <a:rPr lang="ru-RU" sz="2400" dirty="0" smtClean="0"/>
              <a:t>условия </a:t>
            </a:r>
            <a:r>
              <a:rPr lang="ru-RU" sz="2400" dirty="0"/>
              <a:t>и </a:t>
            </a:r>
            <a:r>
              <a:rPr lang="ru-RU" sz="2400" dirty="0" smtClean="0"/>
              <a:t>качество </a:t>
            </a:r>
            <a:r>
              <a:rPr lang="ru-RU" sz="2400" dirty="0"/>
              <a:t>питания </a:t>
            </a:r>
            <a:r>
              <a:rPr lang="ru-RU" sz="2400" dirty="0" smtClean="0"/>
              <a:t>населения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/>
              <a:t>Гигиене </a:t>
            </a:r>
            <a:r>
              <a:rPr lang="ru-RU" sz="2400" b="1" dirty="0" smtClean="0"/>
              <a:t>детей и подростков </a:t>
            </a:r>
            <a:r>
              <a:rPr lang="ru-RU" sz="2400" dirty="0" smtClean="0"/>
              <a:t>– </a:t>
            </a:r>
            <a:r>
              <a:rPr lang="ru-RU" sz="2400" dirty="0"/>
              <a:t>условия воспитания и обучения детей и подростков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 smtClean="0"/>
              <a:t>Эпидемиология </a:t>
            </a:r>
            <a:r>
              <a:rPr lang="ru-RU" sz="2400" dirty="0"/>
              <a:t>– </a:t>
            </a:r>
            <a:r>
              <a:rPr lang="ru-RU" sz="2400" dirty="0" smtClean="0"/>
              <a:t>состояние </a:t>
            </a:r>
            <a:r>
              <a:rPr lang="ru-RU" sz="2400" dirty="0"/>
              <a:t>инфекционной и паразитарной заболеваемости населения и проведение профилактических и противоэпидемических мероприятий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endParaRPr lang="ru-RU" sz="2400" dirty="0"/>
          </a:p>
        </p:txBody>
      </p:sp>
      <p:pic>
        <p:nvPicPr>
          <p:cNvPr id="7179" name="Picture 11" descr="http://exchange.1maysk.ru/img/glavnay/19511320_1914952482096959_5509106016625465418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857" y="4614152"/>
            <a:ext cx="3094924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оспотребнадзор">
            <a:extLst>
              <a:ext uri="{FF2B5EF4-FFF2-40B4-BE49-F238E27FC236}">
                <a16:creationId xmlns:a16="http://schemas.microsoft.com/office/drawing/2014/main" xmlns="" id="{BFED2E85-967A-0440-8B23-21CA7EE14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00" y="4962056"/>
            <a:ext cx="4026237" cy="225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линическая лаборатория">
            <a:extLst>
              <a:ext uri="{FF2B5EF4-FFF2-40B4-BE49-F238E27FC236}">
                <a16:creationId xmlns:a16="http://schemas.microsoft.com/office/drawing/2014/main" xmlns="" id="{381F928E-BB63-D343-A82A-0DF3C610B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615" y="4695440"/>
            <a:ext cx="324000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0691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715" y="595686"/>
            <a:ext cx="116114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Tx/>
              <a:buChar char="-"/>
            </a:pP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Как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помощник санитарного врача санитарный фельдшер самостоятельно проводит исследования и измерения факторов внешней среды на современном высокотехнологичном оборудовании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.</a:t>
            </a:r>
          </a:p>
          <a:p>
            <a:pPr marL="457200" lvl="0" indent="-457200">
              <a:buFontTx/>
              <a:buChar char="-"/>
            </a:pP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Врач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анализирует данные, санитарный фельдшер – проводит измерения. </a:t>
            </a:r>
            <a:endParaRPr lang="ru-RU" sz="2600" b="1" dirty="0" smtClean="0">
              <a:solidFill>
                <a:srgbClr val="44546A">
                  <a:satMod val="130000"/>
                </a:srgbClr>
              </a:solidFill>
            </a:endParaRPr>
          </a:p>
          <a:p>
            <a:pPr marL="457200" lvl="0" indent="-457200">
              <a:buFontTx/>
              <a:buChar char="-"/>
            </a:pP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От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качества работы фельдшера зависит 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/>
            </a:r>
            <a:b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</a:b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общий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результат работы 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тандема </a:t>
            </a:r>
            <a:b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</a:b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«врач-санитарный фельдшер».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173" name="Picture 5" descr="http://www.24rus.ru/images/musor/2019/bpb.by-7.11.2016-b0Npxlo1rtRhboFR2FOQ0UkaokTxmX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76" y="4789807"/>
            <a:ext cx="2647428" cy="1763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s://don24.ru/uploads/2018/%D0%90%D0%B2%D0%B3%D1%83%D1%81%D1%82/%D0%96%D0%9A%D0%A5/%D0%B2%D0%BE%D0%B4%D0%B0-5b6be9f0dd0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784" y="4584514"/>
            <a:ext cx="324081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://fbuz29.rospotrebnadzor.ru/s/216/files/aktualnaja_informacija/content/145619_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502" y="4584514"/>
            <a:ext cx="3256282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home1\Desktop\IMG_32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20" y="4674514"/>
            <a:ext cx="2802182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326500" y="-69296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САНИТАРНОГО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ФЕЛЬДШЕРА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8316273" y="2417189"/>
            <a:ext cx="3732851" cy="1946586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Помощника Врача по общей гигиене 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организации по оценке и сертификации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2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7715" y="595686"/>
            <a:ext cx="116114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Tx/>
              <a:buChar char="-"/>
            </a:pP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Как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помощник санитарного врача санитарный фельдшер самостоятельно проводит исследования и измерения факторов внешней среды на современном высокотехнологичном оборудовании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.</a:t>
            </a:r>
          </a:p>
          <a:p>
            <a:pPr marL="457200" lvl="0" indent="-457200">
              <a:buFontTx/>
              <a:buChar char="-"/>
            </a:pP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Врач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анализирует данные, санитарный фельдшер – проводит измерения. </a:t>
            </a:r>
            <a:endParaRPr lang="ru-RU" sz="2600" b="1" dirty="0" smtClean="0">
              <a:solidFill>
                <a:srgbClr val="44546A">
                  <a:satMod val="130000"/>
                </a:srgbClr>
              </a:solidFill>
            </a:endParaRPr>
          </a:p>
          <a:p>
            <a:pPr marL="457200" lvl="0" indent="-457200">
              <a:buFontTx/>
              <a:buChar char="-"/>
            </a:pP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От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качества работы фельдшера зависит 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/>
            </a:r>
            <a:b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</a:b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общий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результат работы 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тандема </a:t>
            </a:r>
            <a:b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</a:b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«врач-санитарный фельдшер».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173" name="Picture 5" descr="http://www.24rus.ru/images/musor/2019/bpb.by-7.11.2016-b0Npxlo1rtRhboFR2FOQ0UkaokTxmX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76" y="4789807"/>
            <a:ext cx="2647428" cy="1763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s://don24.ru/uploads/2018/%D0%90%D0%B2%D0%B3%D1%83%D1%81%D1%82/%D0%96%D0%9A%D0%A5/%D0%B2%D0%BE%D0%B4%D0%B0-5b6be9f0dd0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784" y="4584514"/>
            <a:ext cx="324081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://fbuz29.rospotrebnadzor.ru/s/216/files/aktualnaja_informacija/content/145619_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502" y="4584514"/>
            <a:ext cx="3256282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home1\Desktop\IMG_32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20" y="4674514"/>
            <a:ext cx="2802182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326500" y="-69296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САНИТАРНОГО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ФЕЛЬДШЕРА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8316273" y="2417189"/>
            <a:ext cx="3732851" cy="1946586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Помощника Врача по общей гигиене 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организации по оценке и сертификации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2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9249" y="925920"/>
            <a:ext cx="7010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2200" b="1" dirty="0" smtClean="0">
                <a:solidFill>
                  <a:srgbClr val="44546A">
                    <a:satMod val="130000"/>
                  </a:srgbClr>
                </a:solidFill>
              </a:rPr>
              <a:t>I.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«Бактериология» / «Лабораторное дело» - выполнение клинических лабораторных исследований 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173" name="Picture 5" descr="http://www.24rus.ru/images/musor/2019/bpb.by-7.11.2016-b0Npxlo1rtRhboFR2FOQ0UkaokTxmX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4148"/>
            <a:ext cx="2702388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s://don24.ru/uploads/2018/%D0%90%D0%B2%D0%B3%D1%83%D1%81%D1%82/%D0%96%D0%9A%D0%A5/%D0%B2%D0%BE%D0%B4%D0%B0-5b6be9f0dd0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08" y="4925722"/>
            <a:ext cx="2700676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://fbuz29.rospotrebnadzor.ru/s/216/files/aktualnaja_informacija/content/145619_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14" y="4954148"/>
            <a:ext cx="2713568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996501" y="421921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САНИТАРНОГО ФЕЛЬДШЕРА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Уровень СПО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7219681" y="925920"/>
            <a:ext cx="4912913" cy="965135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Лаборант / фельдшер-лаборант 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организации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cdn2.zp.ru/job/attaches/2019/10/50/52/5052c988116cac781549e166a91638c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102" y="4925722"/>
            <a:ext cx="2704224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736594" y="1895990"/>
            <a:ext cx="745540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300" b="1" dirty="0" smtClean="0">
                <a:solidFill>
                  <a:srgbClr val="44546A">
                    <a:satMod val="130000"/>
                  </a:srgbClr>
                </a:solidFill>
              </a:rPr>
              <a:t>II. </a:t>
            </a:r>
            <a:r>
              <a:rPr lang="ru-RU" sz="2300" b="1" dirty="0" smtClean="0">
                <a:solidFill>
                  <a:srgbClr val="44546A">
                    <a:satMod val="130000"/>
                  </a:srgbClr>
                </a:solidFill>
              </a:rPr>
              <a:t>«Гигиеническое воспитание» </a:t>
            </a:r>
            <a:r>
              <a:rPr lang="ru-RU" sz="2300" b="1" dirty="0">
                <a:solidFill>
                  <a:srgbClr val="44546A">
                    <a:satMod val="130000"/>
                  </a:srgbClr>
                </a:solidFill>
              </a:rPr>
              <a:t>- </a:t>
            </a:r>
            <a:r>
              <a:rPr lang="ru-RU" sz="2300" b="1" dirty="0" smtClean="0">
                <a:solidFill>
                  <a:srgbClr val="44546A">
                    <a:satMod val="130000"/>
                  </a:srgbClr>
                </a:solidFill>
              </a:rPr>
              <a:t>обучение </a:t>
            </a:r>
            <a:r>
              <a:rPr lang="ru-RU" sz="2300" b="1" dirty="0">
                <a:solidFill>
                  <a:srgbClr val="44546A">
                    <a:satMod val="130000"/>
                  </a:srgbClr>
                </a:solidFill>
              </a:rPr>
              <a:t>граждан, </a:t>
            </a:r>
            <a:r>
              <a:rPr lang="ru-RU" sz="2300" b="1" dirty="0" smtClean="0">
                <a:solidFill>
                  <a:srgbClr val="44546A">
                    <a:satMod val="130000"/>
                  </a:srgbClr>
                </a:solidFill>
              </a:rPr>
              <a:t>профессиональная гигиеническая подготовку </a:t>
            </a:r>
            <a:r>
              <a:rPr lang="ru-RU" sz="2300" b="1" dirty="0">
                <a:solidFill>
                  <a:srgbClr val="44546A">
                    <a:satMod val="130000"/>
                  </a:srgbClr>
                </a:solidFill>
              </a:rPr>
              <a:t>и </a:t>
            </a:r>
            <a:r>
              <a:rPr lang="ru-RU" sz="2300" b="1" dirty="0" smtClean="0">
                <a:solidFill>
                  <a:srgbClr val="44546A">
                    <a:satMod val="130000"/>
                  </a:srgbClr>
                </a:solidFill>
              </a:rPr>
              <a:t>аттестация работников</a:t>
            </a:r>
            <a:endPara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165223" y="1933445"/>
            <a:ext cx="4571370" cy="965135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Инструктор по гигиеническому воспитанию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39476" y="3005367"/>
            <a:ext cx="71499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2200" b="1" dirty="0" smtClean="0">
                <a:solidFill>
                  <a:srgbClr val="44546A">
                    <a:satMod val="130000"/>
                  </a:srgbClr>
                </a:solidFill>
              </a:rPr>
              <a:t>III.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«Дезинфекционное дело» -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организация дезинфекции, дезинсекции и дератизации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7327251" y="3005367"/>
            <a:ext cx="4773368" cy="965135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Инструктор-дезинфектор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организации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0619" y="3930789"/>
            <a:ext cx="74554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200" b="1" dirty="0" smtClean="0">
                <a:solidFill>
                  <a:srgbClr val="44546A">
                    <a:satMod val="130000"/>
                  </a:srgbClr>
                </a:solidFill>
              </a:rPr>
              <a:t>IV.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«Медицинская статистика»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-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формирование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сводных данных медицинской статистики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09249" y="3877590"/>
            <a:ext cx="4571370" cy="965135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Медицинский статистик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Учреждения здравоохранения</a:t>
            </a:r>
          </a:p>
        </p:txBody>
      </p:sp>
    </p:spTree>
    <p:extLst>
      <p:ext uri="{BB962C8B-B14F-4D97-AF65-F5344CB8AC3E}">
        <p14:creationId xmlns:p14="http://schemas.microsoft.com/office/powerpoint/2010/main" val="384428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9249" y="1146610"/>
            <a:ext cx="7010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2200" b="1" dirty="0" smtClean="0">
                <a:solidFill>
                  <a:srgbClr val="44546A">
                    <a:satMod val="130000"/>
                  </a:srgbClr>
                </a:solidFill>
              </a:rPr>
              <a:t>V.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«Рентгенология»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-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в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ыполнение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рентгенологического исследования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КТ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и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МРТ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175" name="Picture 7" descr="https://don24.ru/uploads/2018/%D0%90%D0%B2%D0%B3%D1%83%D1%81%D1%82/%D0%96%D0%9A%D0%A5/%D0%B2%D0%BE%D0%B4%D0%B0-5b6be9f0dd0a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008" y="4925722"/>
            <a:ext cx="2700676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://fbuz29.rospotrebnadzor.ru/s/216/files/aktualnaja_informacija/content/145619_4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14" y="4954148"/>
            <a:ext cx="2713568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996501" y="421921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САНИТАРНОГО ФЕЛЬДШЕРА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Уровень СПО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7219681" y="1146610"/>
            <a:ext cx="5016344" cy="965135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Рентгенолаборант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82563" indent="-182563"/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b="1" dirty="0" smtClean="0"/>
              <a:t>Учреждения и организации здравоохранения</a:t>
            </a:r>
            <a:endParaRPr lang="ru-RU" b="1" dirty="0"/>
          </a:p>
        </p:txBody>
      </p:sp>
      <p:pic>
        <p:nvPicPr>
          <p:cNvPr id="1026" name="Picture 2" descr="https://cdn2.zp.ru/job/attaches/2019/10/50/52/5052c988116cac781549e166a91638c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102" y="4925722"/>
            <a:ext cx="2704224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974335" y="2324877"/>
            <a:ext cx="74554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>
                <a:solidFill>
                  <a:srgbClr val="44546A">
                    <a:satMod val="130000"/>
                  </a:srgbClr>
                </a:solidFill>
              </a:rPr>
              <a:t>VI.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«Эпидемиология (паразитология)» - 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эпидемиологический исследования и надзор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165222" y="2258518"/>
            <a:ext cx="4809113" cy="1286824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Помощник врача-эпидемиолога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b="1" dirty="0" smtClean="0"/>
              <a:t> -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65223" y="3924874"/>
            <a:ext cx="71499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2200" b="1" dirty="0" smtClean="0">
                <a:solidFill>
                  <a:srgbClr val="44546A">
                    <a:satMod val="130000"/>
                  </a:srgbClr>
                </a:solidFill>
              </a:rPr>
              <a:t>VII.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«Энтомология» - </a:t>
            </a:r>
            <a:r>
              <a:rPr lang="ru-RU" sz="2200" b="1" dirty="0" smtClean="0">
                <a:solidFill>
                  <a:srgbClr val="44546A">
                    <a:satMod val="130000"/>
                  </a:srgbClr>
                </a:solidFill>
              </a:rPr>
              <a:t>борьба с переносчиками возбудителей трансмиссивных </a:t>
            </a:r>
            <a:r>
              <a:rPr lang="ru-RU" sz="2200" b="1" dirty="0">
                <a:solidFill>
                  <a:srgbClr val="44546A">
                    <a:satMod val="130000"/>
                  </a:srgbClr>
                </a:solidFill>
              </a:rPr>
              <a:t>заболеваний человека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7352998" y="3924874"/>
            <a:ext cx="4773368" cy="965135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Помощник энтомолога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Частные организации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www.lktdh.ru/preview800/news/5_10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8" y="4954148"/>
            <a:ext cx="2706766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7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Заголовок 1"/>
          <p:cNvSpPr txBox="1"/>
          <p:nvPr/>
        </p:nvSpPr>
        <p:spPr>
          <a:xfrm>
            <a:off x="-409500" y="-33185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Montserrat"/>
              </a:rPr>
              <a:t>ПРИЕМНАЯ КАМПАНИЯ </a:t>
            </a:r>
          </a:p>
          <a:p>
            <a:pPr algn="ctr">
              <a:lnSpc>
                <a:spcPct val="9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Montserrat"/>
              </a:rPr>
              <a:t>Среднего профессионального образования</a:t>
            </a:r>
          </a:p>
        </p:txBody>
      </p:sp>
      <p:sp>
        <p:nvSpPr>
          <p:cNvPr id="273" name="Title 1"/>
          <p:cNvSpPr/>
          <p:nvPr/>
        </p:nvSpPr>
        <p:spPr>
          <a:xfrm>
            <a:off x="-819144" y="1479989"/>
            <a:ext cx="4458240" cy="6441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2040" tIns="60840" rIns="122040" bIns="60840">
            <a:noAutofit/>
          </a:bodyPr>
          <a:lstStyle/>
          <a:p>
            <a:pPr marL="342900" indent="-342900" algn="r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ru-RU" sz="2400" b="0" strike="noStrike" spc="-1" dirty="0">
                <a:solidFill>
                  <a:srgbClr val="043377"/>
                </a:solidFill>
                <a:latin typeface="Arial"/>
                <a:ea typeface="Arial"/>
              </a:rPr>
              <a:t>Форма обучения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276" name="Рисунок 7"/>
          <p:cNvPicPr/>
          <p:nvPr/>
        </p:nvPicPr>
        <p:blipFill>
          <a:blip r:embed="rId2"/>
          <a:stretch/>
        </p:blipFill>
        <p:spPr>
          <a:xfrm>
            <a:off x="8142480" y="4841784"/>
            <a:ext cx="4049280" cy="21164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77" name="Рисунок 8"/>
          <p:cNvPicPr/>
          <p:nvPr/>
        </p:nvPicPr>
        <p:blipFill>
          <a:blip r:embed="rId3"/>
          <a:stretch/>
        </p:blipFill>
        <p:spPr>
          <a:xfrm>
            <a:off x="9428400" y="3212424"/>
            <a:ext cx="2449800" cy="17431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280" name="Скругленный прямоугольник 26"/>
          <p:cNvSpPr/>
          <p:nvPr/>
        </p:nvSpPr>
        <p:spPr>
          <a:xfrm>
            <a:off x="4600440" y="1349537"/>
            <a:ext cx="4278384" cy="89413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600" b="0" strike="noStrike" spc="-1" dirty="0" smtClean="0">
                <a:solidFill>
                  <a:srgbClr val="000000"/>
                </a:solidFill>
                <a:latin typeface="Montserrat"/>
              </a:rPr>
              <a:t>Очная:</a:t>
            </a:r>
            <a:endParaRPr lang="ru-RU" sz="2600" b="0" strike="noStrike" spc="-1" dirty="0">
              <a:latin typeface="Arial"/>
            </a:endParaRPr>
          </a:p>
          <a:p>
            <a:pPr marL="357188" indent="-357188">
              <a:lnSpc>
                <a:spcPct val="90000"/>
              </a:lnSpc>
              <a:tabLst>
                <a:tab pos="357188" algn="l"/>
              </a:tabLst>
            </a:pPr>
            <a:r>
              <a:rPr lang="ru-RU" sz="2600" b="0" strike="noStrike" spc="-1" dirty="0">
                <a:solidFill>
                  <a:srgbClr val="000000"/>
                </a:solidFill>
                <a:latin typeface="Montserrat"/>
              </a:rPr>
              <a:t> - </a:t>
            </a:r>
            <a:r>
              <a:rPr lang="ru-RU" sz="2600" b="0" strike="noStrike" spc="-1" dirty="0" smtClean="0">
                <a:solidFill>
                  <a:srgbClr val="000000"/>
                </a:solidFill>
                <a:latin typeface="Montserrat"/>
              </a:rPr>
              <a:t>2 года 10 месяцев</a:t>
            </a:r>
            <a:endParaRPr lang="ru-RU" sz="2600" b="0" strike="noStrike" spc="-1" dirty="0">
              <a:latin typeface="Arial"/>
            </a:endParaRPr>
          </a:p>
        </p:txBody>
      </p:sp>
      <p:cxnSp>
        <p:nvCxnSpPr>
          <p:cNvPr id="3" name="Прямая со стрелкой 2"/>
          <p:cNvCxnSpPr>
            <a:stCxn id="273" idx="3"/>
            <a:endCxn id="280" idx="1"/>
          </p:cNvCxnSpPr>
          <p:nvPr/>
        </p:nvCxnSpPr>
        <p:spPr>
          <a:xfrm flipV="1">
            <a:off x="3639096" y="1796603"/>
            <a:ext cx="961344" cy="547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/>
          <p:nvPr/>
        </p:nvSpPr>
        <p:spPr>
          <a:xfrm>
            <a:off x="576840" y="3943030"/>
            <a:ext cx="4458240" cy="6441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2040" tIns="60840" rIns="122040" bIns="60840">
            <a:noAutofit/>
          </a:bodyPr>
          <a:lstStyle/>
          <a:p>
            <a:pPr marL="342900" indent="-342900" algn="r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ru-RU" sz="2400" b="0" strike="noStrike" spc="-1" dirty="0" smtClean="0">
                <a:solidFill>
                  <a:srgbClr val="043377"/>
                </a:solidFill>
                <a:latin typeface="Arial"/>
                <a:ea typeface="Arial"/>
              </a:rPr>
              <a:t>Вступительные испытания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7" name="Скругленный прямоугольник 26"/>
          <p:cNvSpPr/>
          <p:nvPr/>
        </p:nvSpPr>
        <p:spPr>
          <a:xfrm>
            <a:off x="6061368" y="3818056"/>
            <a:ext cx="3367032" cy="89413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600" b="0" strike="noStrike" spc="-1" dirty="0" smtClean="0">
                <a:solidFill>
                  <a:srgbClr val="000000"/>
                </a:solidFill>
                <a:latin typeface="Montserrat"/>
              </a:rPr>
              <a:t>Психологическое тестирование</a:t>
            </a:r>
            <a:endParaRPr lang="ru-RU" sz="2600" b="0" strike="noStrike" spc="-1" dirty="0">
              <a:latin typeface="Arial"/>
            </a:endParaRPr>
          </a:p>
        </p:txBody>
      </p:sp>
      <p:cxnSp>
        <p:nvCxnSpPr>
          <p:cNvPr id="18" name="Прямая со стрелкой 17"/>
          <p:cNvCxnSpPr>
            <a:stCxn id="16" idx="3"/>
            <a:endCxn id="17" idx="1"/>
          </p:cNvCxnSpPr>
          <p:nvPr/>
        </p:nvCxnSpPr>
        <p:spPr>
          <a:xfrm>
            <a:off x="5035080" y="4265122"/>
            <a:ext cx="1026288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/>
          <p:cNvSpPr/>
          <p:nvPr/>
        </p:nvSpPr>
        <p:spPr>
          <a:xfrm>
            <a:off x="-2064912" y="5150110"/>
            <a:ext cx="4458240" cy="6441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2040" tIns="60840" rIns="122040" bIns="60840">
            <a:noAutofit/>
          </a:bodyPr>
          <a:lstStyle/>
          <a:p>
            <a:pPr marL="342900" indent="-342900" algn="r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ru-RU" sz="2400" spc="-1" dirty="0" smtClean="0">
                <a:solidFill>
                  <a:srgbClr val="043377"/>
                </a:solidFill>
                <a:latin typeface="Arial"/>
              </a:rPr>
              <a:t>Конкурс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3" name="Скругленный прямоугольник 26"/>
          <p:cNvSpPr/>
          <p:nvPr/>
        </p:nvSpPr>
        <p:spPr>
          <a:xfrm>
            <a:off x="3382104" y="5024305"/>
            <a:ext cx="3152046" cy="93357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600" b="1" strike="noStrike" spc="-1" dirty="0" smtClean="0">
                <a:solidFill>
                  <a:srgbClr val="000000"/>
                </a:solidFill>
                <a:latin typeface="Montserrat"/>
              </a:rPr>
              <a:t>Средний балл аттестата</a:t>
            </a:r>
            <a:endParaRPr lang="ru-RU" sz="2600" b="1" strike="noStrike" spc="-1" dirty="0">
              <a:latin typeface="Arial"/>
            </a:endParaRPr>
          </a:p>
        </p:txBody>
      </p:sp>
      <p:cxnSp>
        <p:nvCxnSpPr>
          <p:cNvPr id="24" name="Прямая со стрелкой 23"/>
          <p:cNvCxnSpPr>
            <a:endCxn id="23" idx="1"/>
          </p:cNvCxnSpPr>
          <p:nvPr/>
        </p:nvCxnSpPr>
        <p:spPr>
          <a:xfrm>
            <a:off x="2393328" y="5481346"/>
            <a:ext cx="988776" cy="974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/>
          <p:nvPr/>
        </p:nvSpPr>
        <p:spPr>
          <a:xfrm>
            <a:off x="-663696" y="2748234"/>
            <a:ext cx="4458240" cy="6441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2040" tIns="60840" rIns="122040" bIns="60840">
            <a:noAutofit/>
          </a:bodyPr>
          <a:lstStyle/>
          <a:p>
            <a:pPr marL="342900" indent="-342900" algn="r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ru-RU" sz="2400" b="0" strike="noStrike" spc="-1" dirty="0" smtClean="0">
                <a:solidFill>
                  <a:srgbClr val="043377"/>
                </a:solidFill>
                <a:latin typeface="Arial"/>
                <a:ea typeface="Arial"/>
              </a:rPr>
              <a:t>Условия обучения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9" name="Скругленный прямоугольник 26"/>
          <p:cNvSpPr/>
          <p:nvPr/>
        </p:nvSpPr>
        <p:spPr>
          <a:xfrm>
            <a:off x="4915188" y="2602975"/>
            <a:ext cx="3870252" cy="93470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600" b="0" strike="noStrike" spc="-1" dirty="0" smtClean="0">
                <a:solidFill>
                  <a:srgbClr val="000000"/>
                </a:solidFill>
                <a:latin typeface="Montserrat"/>
              </a:rPr>
              <a:t>Внебюджетное (платное) обучения</a:t>
            </a:r>
            <a:endParaRPr lang="ru-RU" sz="2600" b="0" strike="noStrike" spc="-1" dirty="0">
              <a:latin typeface="Arial"/>
            </a:endParaRPr>
          </a:p>
        </p:txBody>
      </p:sp>
      <p:cxnSp>
        <p:nvCxnSpPr>
          <p:cNvPr id="30" name="Прямая со стрелкой 29"/>
          <p:cNvCxnSpPr>
            <a:stCxn id="28" idx="3"/>
            <a:endCxn id="29" idx="1"/>
          </p:cNvCxnSpPr>
          <p:nvPr/>
        </p:nvCxnSpPr>
        <p:spPr>
          <a:xfrm>
            <a:off x="3794544" y="3070326"/>
            <a:ext cx="1120644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альтернативный процесс 18"/>
          <p:cNvSpPr/>
          <p:nvPr/>
        </p:nvSpPr>
        <p:spPr>
          <a:xfrm>
            <a:off x="9182626" y="1270764"/>
            <a:ext cx="2695574" cy="1400867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Минимальное образование  - </a:t>
            </a:r>
            <a:endParaRPr lang="ru-RU" b="1" cap="all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СРЕДНЕЕ </a:t>
            </a:r>
            <a:b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(9 классов)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457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 txBox="1">
            <a:spLocks noChangeArrowheads="1"/>
          </p:cNvSpPr>
          <p:nvPr/>
        </p:nvSpPr>
        <p:spPr>
          <a:xfrm>
            <a:off x="0" y="112923"/>
            <a:ext cx="9840686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</a:rPr>
              <a:t>Специальность Высшего образования </a:t>
            </a:r>
            <a:b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</a:rPr>
              <a:t>32.05.01 Медико-профилактическое дело</a:t>
            </a:r>
          </a:p>
          <a:p>
            <a:pPr algn="ctr">
              <a:spcBef>
                <a:spcPts val="600"/>
              </a:spcBef>
              <a:defRPr/>
            </a:pPr>
            <a:r>
              <a:rPr lang="ru-RU" sz="2900" b="1" u="sng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</a:t>
            </a:r>
            <a:r>
              <a:rPr lang="ru-RU" sz="2900" b="1" u="sng" dirty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</a:t>
            </a:r>
          </a:p>
        </p:txBody>
      </p:sp>
      <p:pic>
        <p:nvPicPr>
          <p:cNvPr id="13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647" y="-4969"/>
            <a:ext cx="2112755" cy="10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646" y="1430673"/>
            <a:ext cx="5834001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b="1" dirty="0" smtClean="0"/>
              <a:t>3 </a:t>
            </a:r>
            <a:r>
              <a:rPr lang="ru-RU" sz="2800" b="1" dirty="0"/>
              <a:t>основных направления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/>
              <a:t>профилактическая деятельность</a:t>
            </a:r>
            <a:r>
              <a:rPr lang="ru-RU" sz="2400" dirty="0"/>
              <a:t> –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как </a:t>
            </a:r>
            <a:r>
              <a:rPr lang="ru-RU" sz="2400" dirty="0"/>
              <a:t>в учреждениях </a:t>
            </a:r>
            <a:r>
              <a:rPr lang="ru-RU" sz="2400" dirty="0" smtClean="0"/>
              <a:t>Роспотребнадзора, </a:t>
            </a:r>
            <a:r>
              <a:rPr lang="ru-RU" sz="2400" dirty="0"/>
              <a:t>так и лечебных учреждениях</a:t>
            </a:r>
          </a:p>
          <a:p>
            <a:pPr marL="342900" indent="-342900">
              <a:spcAft>
                <a:spcPts val="1200"/>
              </a:spcAft>
              <a:buFont typeface="Wingdings" pitchFamily="2" charset="2"/>
              <a:buChar char="Ø"/>
            </a:pPr>
            <a:r>
              <a:rPr lang="ru-RU" sz="2400" b="1" dirty="0"/>
              <a:t>диагностическая</a:t>
            </a:r>
            <a:r>
              <a:rPr lang="ru-RU" sz="2400" dirty="0"/>
              <a:t> – диагностика состояния здоровья населения </a:t>
            </a:r>
            <a:endParaRPr lang="ru-RU" sz="24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/>
              <a:t>научно-исследовательская</a:t>
            </a:r>
          </a:p>
        </p:txBody>
      </p:sp>
      <p:pic>
        <p:nvPicPr>
          <p:cNvPr id="7179" name="Picture 11" descr="http://exchange.1maysk.ru/img/glavnay/19511320_1914952482096959_5509106016625465418_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200" y="3903133"/>
            <a:ext cx="3335202" cy="2327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Памятки Роспотребнадзора по профилактике коронавирусной инфекции">
            <a:extLst>
              <a:ext uri="{FF2B5EF4-FFF2-40B4-BE49-F238E27FC236}">
                <a16:creationId xmlns:a16="http://schemas.microsoft.com/office/drawing/2014/main" xmlns="" id="{76616D01-FD81-4F40-A307-293DACD92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130" y="1574461"/>
            <a:ext cx="2970517" cy="21009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оспотребнадзор">
            <a:extLst>
              <a:ext uri="{FF2B5EF4-FFF2-40B4-BE49-F238E27FC236}">
                <a16:creationId xmlns:a16="http://schemas.microsoft.com/office/drawing/2014/main" xmlns="" id="{BFED2E85-967A-0440-8B23-21CA7EE14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00" y="4962056"/>
            <a:ext cx="4026237" cy="225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линическая лаборатория">
            <a:extLst>
              <a:ext uri="{FF2B5EF4-FFF2-40B4-BE49-F238E27FC236}">
                <a16:creationId xmlns:a16="http://schemas.microsoft.com/office/drawing/2014/main" xmlns="" id="{381F928E-BB63-D343-A82A-0DF3C610B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48" y="4138446"/>
            <a:ext cx="3816689" cy="2544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11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9249" y="843843"/>
            <a:ext cx="116114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Основная функция - обеспечение </a:t>
            </a:r>
            <a:r>
              <a:rPr lang="ru-RU" sz="2600" b="1" dirty="0">
                <a:solidFill>
                  <a:srgbClr val="44546A">
                    <a:satMod val="130000"/>
                  </a:srgbClr>
                </a:solidFill>
              </a:rPr>
              <a:t>безопасности среды обитания для здоровья </a:t>
            </a:r>
            <a:r>
              <a:rPr lang="ru-RU" sz="2600" b="1" dirty="0" smtClean="0">
                <a:solidFill>
                  <a:srgbClr val="44546A">
                    <a:satMod val="130000"/>
                  </a:srgbClr>
                </a:solidFill>
              </a:rPr>
              <a:t>человека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Гигиена питания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Коммунальная гигиена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Гигиена труда 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Гигиена детей и подростков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Радиационная гигиена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Гигиеническое воспитание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Санитарно-гигиенические исследования </a:t>
            </a:r>
          </a:p>
        </p:txBody>
      </p:sp>
      <p:pic>
        <p:nvPicPr>
          <p:cNvPr id="7173" name="Picture 5" descr="http://www.24rus.ru/images/musor/2019/bpb.by-7.11.2016-b0Npxlo1rtRhboFR2FOQ0UkaokTxmX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15" y="1790502"/>
            <a:ext cx="2702388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https://don24.ru/uploads/2018/%D0%90%D0%B2%D0%B3%D1%83%D1%81%D1%82/%D0%96%D0%9A%D0%A5/%D0%B2%D0%BE%D0%B4%D0%B0-5b6be9f0dd0a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784" y="4584514"/>
            <a:ext cx="3240810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http://fbuz29.rospotrebnadzor.ru/s/216/files/aktualnaja_informacija/content/145619_4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105" y="4584514"/>
            <a:ext cx="3256282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http://exchange.1maysk.ru/img/glavnay/19511320_1914952482096959_5509106016625465418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876" y="2990467"/>
            <a:ext cx="2579104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home1\Desktop\IMG_32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526" y="4663465"/>
            <a:ext cx="2802182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176085" y="421921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ВРАЧА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ПО ОБЩЕЙ ГИГИЕНЕ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Кого готовим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4820665" y="1691956"/>
            <a:ext cx="2610349" cy="2198511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Врач по общей гигиене 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ФБУЗ «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sz="1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организации по оценке и сертификации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74" y="-8855"/>
            <a:ext cx="1981526" cy="66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1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1435" y="800270"/>
            <a:ext cx="116114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dirty="0">
                <a:solidFill>
                  <a:srgbClr val="44546A">
                    <a:satMod val="130000"/>
                  </a:srgbClr>
                </a:solidFill>
              </a:rPr>
              <a:t>Эпидемиология </a:t>
            </a:r>
            <a:r>
              <a:rPr lang="ru-RU" sz="3000" b="1" dirty="0" smtClean="0">
                <a:solidFill>
                  <a:srgbClr val="44546A">
                    <a:satMod val="130000"/>
                  </a:srgbClr>
                </a:solidFill>
              </a:rPr>
              <a:t>– </a:t>
            </a:r>
            <a:r>
              <a:rPr lang="ru-RU" sz="2400" b="1" dirty="0" smtClean="0">
                <a:solidFill>
                  <a:srgbClr val="44546A">
                    <a:satMod val="130000"/>
                  </a:srgbClr>
                </a:solidFill>
              </a:rPr>
              <a:t>обеспечение эпидемиологической безопасности населения, в </a:t>
            </a:r>
            <a:r>
              <a:rPr lang="ru-RU" sz="2400" b="1" dirty="0" err="1" smtClean="0">
                <a:solidFill>
                  <a:srgbClr val="44546A">
                    <a:satMod val="130000"/>
                  </a:srgbClr>
                </a:solidFill>
              </a:rPr>
              <a:t>т.ч</a:t>
            </a:r>
            <a:r>
              <a:rPr lang="ru-RU" sz="2400" b="1" dirty="0" smtClean="0">
                <a:solidFill>
                  <a:srgbClr val="44546A">
                    <a:satMod val="130000"/>
                  </a:srgbClr>
                </a:solidFill>
              </a:rPr>
              <a:t>. профилактика инфекционных</a:t>
            </a:r>
            <a:r>
              <a:rPr lang="ru-RU" sz="2400" b="1" dirty="0">
                <a:solidFill>
                  <a:srgbClr val="44546A">
                    <a:satMod val="130000"/>
                  </a:srgbClr>
                </a:solidFill>
              </a:rPr>
              <a:t>, паразитарных </a:t>
            </a:r>
            <a:r>
              <a:rPr lang="ru-RU" sz="2400" b="1" dirty="0" smtClean="0">
                <a:solidFill>
                  <a:srgbClr val="44546A">
                    <a:satMod val="130000"/>
                  </a:srgbClr>
                </a:solidFill>
              </a:rPr>
              <a:t>и неинфекционных </a:t>
            </a:r>
            <a:r>
              <a:rPr lang="ru-RU" sz="2400" b="1" dirty="0">
                <a:solidFill>
                  <a:srgbClr val="44546A">
                    <a:satMod val="130000"/>
                  </a:srgbClr>
                </a:solidFill>
              </a:rPr>
              <a:t>болезней </a:t>
            </a:r>
            <a:r>
              <a:rPr lang="ru-RU" sz="2400" b="1" dirty="0" smtClean="0">
                <a:solidFill>
                  <a:srgbClr val="44546A">
                    <a:satMod val="130000"/>
                  </a:srgbClr>
                </a:solidFill>
              </a:rPr>
              <a:t>при оказании </a:t>
            </a:r>
            <a:r>
              <a:rPr lang="ru-RU" sz="2400" b="1" dirty="0">
                <a:solidFill>
                  <a:srgbClr val="44546A">
                    <a:satMod val="130000"/>
                  </a:srgbClr>
                </a:solidFill>
              </a:rPr>
              <a:t>специализированной, в </a:t>
            </a:r>
            <a:r>
              <a:rPr lang="ru-RU" sz="2400" b="1" dirty="0" smtClean="0">
                <a:solidFill>
                  <a:srgbClr val="44546A">
                    <a:satMod val="130000"/>
                  </a:srgbClr>
                </a:solidFill>
              </a:rPr>
              <a:t>том числе </a:t>
            </a:r>
            <a:r>
              <a:rPr lang="ru-RU" sz="2400" b="1" dirty="0">
                <a:solidFill>
                  <a:srgbClr val="44546A">
                    <a:satMod val="130000"/>
                  </a:srgbClr>
                </a:solidFill>
              </a:rPr>
              <a:t>высокотехнологичной</a:t>
            </a:r>
            <a:r>
              <a:rPr lang="ru-RU" sz="2400" b="1" dirty="0" smtClean="0">
                <a:solidFill>
                  <a:srgbClr val="44546A">
                    <a:satMod val="130000"/>
                  </a:srgbClr>
                </a:solidFill>
              </a:rPr>
              <a:t>, медицинской помощи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44546A">
                  <a:satMod val="130000"/>
                </a:srgbClr>
              </a:solidFill>
              <a:effectLst/>
              <a:uLnTx/>
              <a:uFillTx/>
              <a:latin typeface="Calibri"/>
            </a:endParaRP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Госпитальная</a:t>
            </a:r>
            <a:r>
              <a:rPr kumimoji="0" lang="ru-RU" sz="3000" b="0" i="0" u="none" strike="noStrike" kern="1200" cap="none" spc="0" normalizeH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эпидемиология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Бактериология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Вирусология 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Паразитология</a:t>
            </a:r>
          </a:p>
          <a:p>
            <a:pPr marL="449263" marR="0" lvl="0" indent="-260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Дезинфектология</a:t>
            </a: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266" name="Picture 2" descr="https://severpost.ru/docs/upload/2020/03/croppedImg_143147925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10" y="2361784"/>
            <a:ext cx="3398889" cy="1911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b1.m24.ru/c/1340317.580x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294" y="4456705"/>
            <a:ext cx="3426880" cy="2280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dezproffi.ru/images/dezinsektzij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267" y="4436421"/>
            <a:ext cx="3612792" cy="2321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478900" y="429580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ВРАЧА-ЭПИДЕМИОЛОГА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Кого готовим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865683" y="2361785"/>
            <a:ext cx="2927427" cy="1819493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Врач-эпидемиолог</a:t>
            </a:r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ФБУЗ «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Учреждения здравоохранения</a:t>
            </a:r>
          </a:p>
          <a:p>
            <a:r>
              <a:rPr lang="ru-RU" sz="1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мед. организации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520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394A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ВЫБРАТЬ ПРОФЕССИЮ?</a:t>
            </a:r>
            <a:endParaRPr lang="ru-RU" sz="3600" dirty="0">
              <a:solidFill>
                <a:srgbClr val="394A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757" y="20783"/>
            <a:ext cx="939871" cy="1330036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617208" y="2245342"/>
            <a:ext cx="4849368" cy="1933466"/>
          </a:xfrm>
          <a:prstGeom prst="rect">
            <a:avLst/>
          </a:prstGeom>
          <a:solidFill>
            <a:srgbClr val="2E46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57188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ВИДЕТЬ БУДУЩЕЕ</a:t>
            </a:r>
          </a:p>
          <a:p>
            <a:pPr marL="357188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ИЛИ ЗНАТЬ ЧТО БУДЕТ ВОСТРЕБОВАНО КОГДА Я ЗАКОНЧУ ВУЗ</a:t>
            </a: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avatars.dzeninfra.ru/get-zen_doc/233051/pub_6300907c18dbde6ab3710a29_63009e471c5a921e1f4204c5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181" y="4343399"/>
            <a:ext cx="3845866" cy="224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.tildacdn.com/tild6464-3365-4165-a638-396336376237/lt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63" y="4425696"/>
            <a:ext cx="3377112" cy="227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38200" y="2245342"/>
            <a:ext cx="4849368" cy="1933466"/>
          </a:xfrm>
          <a:prstGeom prst="rect">
            <a:avLst/>
          </a:prstGeom>
          <a:solidFill>
            <a:srgbClr val="019D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57188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1. ПРОФЕССИЯ ИЛИ ОБЛАСТЬ, КОТОРАЯ БУДЕТ НРАВИТЬСЯ</a:t>
            </a:r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963528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962" y="788198"/>
            <a:ext cx="11611428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Лабораторная </a:t>
            </a:r>
            <a:r>
              <a:rPr lang="ru-RU" sz="3100" b="1" dirty="0">
                <a:solidFill>
                  <a:srgbClr val="5B9BD5">
                    <a:lumMod val="50000"/>
                  </a:srgbClr>
                </a:solidFill>
              </a:rPr>
              <a:t>диагностика </a:t>
            </a:r>
            <a:r>
              <a:rPr lang="ru-RU" sz="3100" b="1" dirty="0" smtClean="0">
                <a:solidFill>
                  <a:srgbClr val="5B9BD5">
                    <a:lumMod val="50000"/>
                  </a:srgbClr>
                </a:solidFill>
              </a:rPr>
              <a:t>- </a:t>
            </a:r>
            <a:r>
              <a:rPr lang="ru-RU" sz="2400" b="1" dirty="0" smtClean="0">
                <a:solidFill>
                  <a:srgbClr val="5B9BD5">
                    <a:lumMod val="50000"/>
                  </a:srgbClr>
                </a:solidFill>
              </a:rPr>
              <a:t>выполнение, организация и аналитическое обеспечение лабораторных исследований, консультирование медицинских работников и пациентов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12292" name="Picture 4" descr="https://koronavirus.center/storage/img/2020/3/31/1585620365_qo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357" y="4804116"/>
            <a:ext cx="313953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nesaharnyj-diabet.ru/wp-content/uploads/2017/03/0-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549" y="4386195"/>
            <a:ext cx="3513104" cy="23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www.protagenproteinservices.com/fileadmin/_processed_/4/a/csm_shutterstock_224680690_e842bb626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8" y="4476195"/>
            <a:ext cx="3238096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76962" y="2217950"/>
            <a:ext cx="6096000" cy="15819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8046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Бактериология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68046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Вирусология </a:t>
            </a:r>
          </a:p>
          <a:p>
            <a:pPr marL="368046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Лабораторная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генетика</a:t>
            </a:r>
          </a:p>
          <a:p>
            <a:pPr marL="368046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Медицинская микробиология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442405" y="418477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ВРАЧА-КЛД / Врача медицинского микробиолога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pic>
        <p:nvPicPr>
          <p:cNvPr id="2050" name="Picture 2" descr="https://avatars.mds.yandex.net/i?id=8a302dfb635096ad7398041ff6e57e7d_l-5208867-images-thumbs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903" y="1793491"/>
            <a:ext cx="3504292" cy="2336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Кого готовим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5099525" y="1856879"/>
            <a:ext cx="3284573" cy="2272807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Врач </a:t>
            </a:r>
            <a:r>
              <a:rPr kumimoji="0" lang="ru-RU" sz="1800" b="1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клд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 / Врач-бактериолог</a:t>
            </a:r>
            <a:r>
              <a:rPr kumimoji="0" lang="ru-RU" sz="18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:</a:t>
            </a:r>
          </a:p>
          <a:p>
            <a:r>
              <a:rPr lang="ru-RU" sz="1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ФБУЗ «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гигиены и эпидемиологии»</a:t>
            </a:r>
          </a:p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 здравоохранения</a:t>
            </a:r>
          </a:p>
          <a:p>
            <a:r>
              <a:rPr lang="ru-RU" sz="16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мед.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</a:t>
            </a:r>
          </a:p>
          <a:p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Гос. и частные лаборатории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74" y="-8855"/>
            <a:ext cx="1981526" cy="66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4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429" y="1050744"/>
            <a:ext cx="116114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</a:rPr>
              <a:t>- надзор и контроль за исполнением законодательства </a:t>
            </a:r>
            <a:r>
              <a:rPr lang="ru-RU" sz="2200" b="1" dirty="0">
                <a:solidFill>
                  <a:srgbClr val="5B9BD5">
                    <a:lumMod val="50000"/>
                  </a:srgbClr>
                </a:solidFill>
              </a:rPr>
              <a:t>Российской Федерации в области обеспечения санитарно-эпидемиологического благополучия </a:t>
            </a:r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</a:rPr>
              <a:t>населения</a:t>
            </a:r>
          </a:p>
          <a:p>
            <a:r>
              <a:rPr lang="ru-RU" sz="22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-</a:t>
            </a:r>
            <a:r>
              <a:rPr lang="ru-RU" sz="2200" b="1" dirty="0">
                <a:solidFill>
                  <a:srgbClr val="5B9BD5">
                    <a:lumMod val="50000"/>
                  </a:srgbClr>
                </a:solidFill>
              </a:rPr>
              <a:t>Предупреждение вредного воздействия на человека вредных и (или) опасных производственных факторо</a:t>
            </a:r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</a:rPr>
              <a:t>в</a:t>
            </a:r>
          </a:p>
          <a:p>
            <a:r>
              <a:rPr lang="ru-RU" sz="22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 </a:t>
            </a:r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-</a:t>
            </a:r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</a:rPr>
              <a:t>Профилактика инфекционных </a:t>
            </a:r>
            <a:r>
              <a:rPr lang="ru-RU" sz="2200" b="1" dirty="0">
                <a:solidFill>
                  <a:srgbClr val="5B9BD5">
                    <a:lumMod val="50000"/>
                  </a:srgbClr>
                </a:solidFill>
              </a:rPr>
              <a:t>заболеваний </a:t>
            </a:r>
            <a:r>
              <a:rPr lang="ru-RU" sz="2200" b="1" dirty="0" smtClean="0">
                <a:solidFill>
                  <a:srgbClr val="5B9BD5">
                    <a:lumMod val="50000"/>
                  </a:srgbClr>
                </a:solidFill>
              </a:rPr>
              <a:t>и </a:t>
            </a:r>
            <a:r>
              <a:rPr lang="ru-RU" sz="2200" b="1" dirty="0">
                <a:solidFill>
                  <a:srgbClr val="5B9BD5">
                    <a:lumMod val="50000"/>
                  </a:srgbClr>
                </a:solidFill>
              </a:rPr>
              <a:t>массовых неинфекционных заболеваний (отравлений) населения.</a:t>
            </a:r>
            <a:endParaRPr lang="ru-RU" sz="2200" b="1" dirty="0">
              <a:solidFill>
                <a:srgbClr val="5B9BD5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7616" y="3209276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8046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1) высшие должности гражданской службы;</a:t>
            </a:r>
          </a:p>
          <a:p>
            <a:pPr marL="368046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ru-RU" sz="16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2</a:t>
            </a:r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) главные должности гражданской службы;</a:t>
            </a:r>
          </a:p>
          <a:p>
            <a:pPr marL="368046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ru-RU" sz="16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3</a:t>
            </a:r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) ведущие должности гражданской службы;</a:t>
            </a:r>
          </a:p>
          <a:p>
            <a:pPr marL="368046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ru-RU" sz="16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4</a:t>
            </a:r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) старшие должности гражданской службы;</a:t>
            </a:r>
          </a:p>
          <a:p>
            <a:pPr marL="368046" indent="-285750">
              <a:lnSpc>
                <a:spcPct val="110000"/>
              </a:lnSpc>
              <a:buFont typeface="Wingdings" panose="05000000000000000000" pitchFamily="2" charset="2"/>
              <a:buChar char="Ø"/>
              <a:defRPr/>
            </a:pPr>
            <a:r>
              <a:rPr lang="ru-RU" sz="16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5</a:t>
            </a:r>
            <a:r>
              <a:rPr lang="ru-RU" sz="1600" b="1" dirty="0">
                <a:solidFill>
                  <a:srgbClr val="5B9BD5">
                    <a:lumMod val="50000"/>
                  </a:srgbClr>
                </a:solidFill>
                <a:latin typeface="Calibri"/>
              </a:rPr>
              <a:t>) младшие должности гражданской </a:t>
            </a:r>
            <a:r>
              <a:rPr lang="ru-RU" sz="1600" b="1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службы</a:t>
            </a:r>
            <a:endParaRPr lang="ru-RU" sz="1600" b="1" dirty="0">
              <a:solidFill>
                <a:srgbClr val="5B9BD5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199724" y="457754"/>
            <a:ext cx="10077751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0075BC"/>
                </a:solidFill>
              </a:rPr>
              <a:t>Профессиональные траектории </a:t>
            </a:r>
            <a:r>
              <a:rPr lang="ru-RU" sz="2000" dirty="0" smtClean="0"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Государственного гражданского служащего Управления </a:t>
            </a:r>
            <a:r>
              <a:rPr lang="ru-RU" sz="2000" dirty="0" err="1" smtClean="0"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Роспотребнадзора</a:t>
            </a:r>
            <a:endParaRPr lang="ru-RU" sz="2000" dirty="0"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www.km.ru/sites/default/files/img/news/2021/9/8/arhipo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506" y="2897981"/>
            <a:ext cx="3225944" cy="2069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opennov.ru/sites/default/files/images/news/rospotrebnadz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62" y="4967120"/>
            <a:ext cx="2372561" cy="17794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1tulatv.ru/sites/default/files/rospotshtraf_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719" y="4967120"/>
            <a:ext cx="2548328" cy="1700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7802" y="4927517"/>
            <a:ext cx="2261502" cy="1696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4" name="Picture 16" descr="https://vmrucdn.servicecdn.ru/2020.10/original/thumb_1920_5f96b83f82682c55450a36d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654" y="4997579"/>
            <a:ext cx="2484046" cy="1656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rgbClr val="44546A">
                    <a:satMod val="130000"/>
                  </a:srgbClr>
                </a:solidFill>
                <a:latin typeface="Calibri Light"/>
              </a:rPr>
              <a:t>Кого готовим</a:t>
            </a:r>
            <a:endParaRPr lang="ru-RU" sz="4000" b="1" u="sng" dirty="0">
              <a:solidFill>
                <a:srgbClr val="44546A">
                  <a:satMod val="130000"/>
                </a:srgbClr>
              </a:solidFill>
              <a:latin typeface="Calibri Light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74" y="-8855"/>
            <a:ext cx="1981526" cy="66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7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962" y="839000"/>
            <a:ext cx="1161142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Управление здоровьем</a:t>
            </a:r>
            <a:r>
              <a:rPr lang="ru-RU" sz="2800" b="1" noProof="0" dirty="0" smtClean="0">
                <a:solidFill>
                  <a:srgbClr val="5B9BD5">
                    <a:lumMod val="50000"/>
                  </a:srgbClr>
                </a:solidFill>
              </a:rPr>
              <a:t>: </a:t>
            </a: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разработка индивидуальных программ и стратегий ЗОЖ (функциональная </a:t>
            </a:r>
            <a:r>
              <a:rPr lang="ru-RU" sz="2000" b="1" dirty="0" err="1">
                <a:solidFill>
                  <a:srgbClr val="5B9BD5">
                    <a:lumMod val="50000"/>
                  </a:srgbClr>
                </a:solidFill>
              </a:rPr>
              <a:t>нутрициология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, персонализация питания, физической активности,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медицинского фитнес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, </a:t>
            </a:r>
            <a:r>
              <a:rPr lang="ru-RU" sz="2000" b="1" dirty="0" err="1">
                <a:solidFill>
                  <a:srgbClr val="5B9BD5">
                    <a:lumMod val="50000"/>
                  </a:srgbClr>
                </a:solidFill>
              </a:rPr>
              <a:t>биохакинг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, психологическая поддержка,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коррекция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образа жизни) с учетом индивидуальной нормы</a:t>
            </a:r>
          </a:p>
          <a:p>
            <a:pPr lvl="0"/>
            <a:endParaRPr lang="ru-RU" sz="2000" b="1" dirty="0">
              <a:solidFill>
                <a:srgbClr val="5B9BD5">
                  <a:lumMod val="50000"/>
                </a:srgbClr>
              </a:solidFill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ведение программ корпоративного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здоровья на крупных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/>
            </a:r>
            <a:b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</a:b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предприятиях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(персонализированный подход с учетом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/>
            </a:r>
            <a:b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</a:b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возраста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, генетики, факторов риска, факторов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/>
            </a:r>
            <a:b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</a:b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окружающей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среды)</a:t>
            </a:r>
          </a:p>
          <a:p>
            <a:pPr lvl="0"/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442405" y="418477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Специалиста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Well-being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10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Кого готовим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8176702" y="2331012"/>
            <a:ext cx="3575031" cy="1589054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5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5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Корпоративный </a:t>
            </a:r>
            <a:r>
              <a:rPr lang="en-US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well-being</a:t>
            </a:r>
          </a:p>
          <a:p>
            <a:r>
              <a:rPr lang="en-US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Кабинеты</a:t>
            </a:r>
            <a:r>
              <a:rPr lang="en-US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центры здоровья</a:t>
            </a:r>
          </a:p>
          <a:p>
            <a:r>
              <a:rPr lang="ru-RU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Кабинеты </a:t>
            </a:r>
            <a:r>
              <a:rPr lang="ru-RU" sz="155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нутрициологов</a:t>
            </a:r>
            <a:endParaRPr lang="ru-RU" sz="155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Фитнес-центры</a:t>
            </a:r>
          </a:p>
          <a:p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Частные мед.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74" y="-8855"/>
            <a:ext cx="1981526" cy="660788"/>
          </a:xfrm>
          <a:prstGeom prst="rect">
            <a:avLst/>
          </a:prstGeom>
        </p:spPr>
      </p:pic>
      <p:sp>
        <p:nvSpPr>
          <p:cNvPr id="15" name="Rectangle 7"/>
          <p:cNvSpPr txBox="1">
            <a:spLocks noChangeArrowheads="1"/>
          </p:cNvSpPr>
          <p:nvPr/>
        </p:nvSpPr>
        <p:spPr>
          <a:xfrm>
            <a:off x="234644" y="-26347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rgbClr val="44546A">
                    <a:satMod val="130000"/>
                  </a:srgbClr>
                </a:solidFill>
                <a:latin typeface="Calibri Light"/>
              </a:rPr>
              <a:t>Кого готовим</a:t>
            </a:r>
            <a:endParaRPr lang="ru-RU" sz="4000" b="1" u="sng" dirty="0">
              <a:solidFill>
                <a:srgbClr val="44546A">
                  <a:satMod val="130000"/>
                </a:srgbClr>
              </a:solidFill>
              <a:latin typeface="Calibri Light"/>
            </a:endParaRPr>
          </a:p>
        </p:txBody>
      </p:sp>
      <p:pic>
        <p:nvPicPr>
          <p:cNvPr id="1027" name="Picture 3" descr="C:\Users\m.y.gavrushin\Downloads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136" y="4022480"/>
            <a:ext cx="2654969" cy="25655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34138" y="4257823"/>
            <a:ext cx="7724038" cy="211077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Дополнительное проф. образование (квалификация) в процессе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ВО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599" y="4733362"/>
            <a:ext cx="1819443" cy="55071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</a:rPr>
              <a:t>Нутрициолог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96334" y="4724212"/>
            <a:ext cx="1491296" cy="569017"/>
          </a:xfrm>
          <a:prstGeom prst="roundRect">
            <a:avLst/>
          </a:prstGeom>
          <a:solidFill>
            <a:srgbClr val="639DC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Управление здоровьем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0599" y="5466354"/>
            <a:ext cx="2871873" cy="550715"/>
          </a:xfrm>
          <a:prstGeom prst="roundRect">
            <a:avLst/>
          </a:prstGeom>
          <a:solidFill>
            <a:srgbClr val="BF739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Инструктор медицинского фитнеса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657077" y="5466354"/>
            <a:ext cx="4409539" cy="56901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Специалист по медицинскому маркетингу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53669" y="4762494"/>
            <a:ext cx="2312947" cy="55071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Anti-age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специалист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161796" y="4736221"/>
            <a:ext cx="1491296" cy="569017"/>
          </a:xfrm>
          <a:prstGeom prst="roundRect">
            <a:avLst/>
          </a:prstGeom>
          <a:solidFill>
            <a:srgbClr val="FFF0C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2">
                    <a:lumMod val="10000"/>
                  </a:schemeClr>
                </a:solidFill>
              </a:rPr>
              <a:t>Йоготерапия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3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962" y="1093010"/>
            <a:ext cx="116114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 работа с базами данных, анализ данных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, управление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медицинской информацией</a:t>
            </a: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endParaRPr lang="ru-RU" sz="2000" b="1" dirty="0">
              <a:solidFill>
                <a:srgbClr val="5B9BD5">
                  <a:lumMod val="50000"/>
                </a:srgbClr>
              </a:solidFill>
            </a:endParaRP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 создание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медицинских  информационных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систем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,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программ, электронных баз</a:t>
            </a: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endParaRPr lang="ru-RU" sz="2000" b="1" dirty="0">
              <a:solidFill>
                <a:srgbClr val="5B9BD5">
                  <a:lumMod val="50000"/>
                </a:srgbClr>
              </a:solidFill>
            </a:endParaRP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телемедицинские технологии</a:t>
            </a:r>
            <a:endParaRPr lang="ru-RU" sz="2000" b="1" dirty="0">
              <a:solidFill>
                <a:srgbClr val="5B9BD5">
                  <a:lumMod val="50000"/>
                </a:srgbClr>
              </a:solidFill>
            </a:endParaRP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endParaRPr lang="ru-RU" sz="2000" b="1" dirty="0">
              <a:solidFill>
                <a:srgbClr val="5B9BD5">
                  <a:lumMod val="50000"/>
                </a:srgbClr>
              </a:solidFill>
            </a:endParaRP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 разработка цифровых решений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в основных </a:t>
            </a: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областях </a:t>
            </a: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/>
            </a:r>
            <a:b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</a:br>
            <a:r>
              <a:rPr lang="ru-RU" sz="2000" b="1" dirty="0" smtClean="0">
                <a:solidFill>
                  <a:srgbClr val="5B9BD5">
                    <a:lumMod val="50000"/>
                  </a:srgbClr>
                </a:solidFill>
              </a:rPr>
              <a:t>профессиональной деятельности</a:t>
            </a: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endParaRPr lang="ru-RU" sz="2000" b="1" dirty="0" smtClean="0">
              <a:solidFill>
                <a:srgbClr val="5B9BD5">
                  <a:lumMod val="50000"/>
                </a:srgbClr>
              </a:solidFill>
            </a:endParaRPr>
          </a:p>
          <a:p>
            <a:pPr marL="342900" lvl="0" indent="-342900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000" b="1" dirty="0">
                <a:solidFill>
                  <a:srgbClr val="5B9BD5">
                    <a:lumMod val="50000"/>
                  </a:srgbClr>
                </a:solidFill>
              </a:rPr>
              <a:t>разработка систем диагностики на основе анализа больших данных и искусственного интеллекта</a:t>
            </a:r>
          </a:p>
          <a:p>
            <a:pPr lvl="0">
              <a:lnSpc>
                <a:spcPct val="90000"/>
              </a:lnSpc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63034978-C6E9-E347-B7A7-999F1E697653}"/>
              </a:ext>
            </a:extLst>
          </p:cNvPr>
          <p:cNvSpPr txBox="1">
            <a:spLocks/>
          </p:cNvSpPr>
          <p:nvPr/>
        </p:nvSpPr>
        <p:spPr>
          <a:xfrm>
            <a:off x="442405" y="418477"/>
            <a:ext cx="10869027" cy="5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3200" b="1" i="0" kern="1200">
                <a:solidFill>
                  <a:schemeClr val="accent1"/>
                </a:solidFill>
                <a:latin typeface="Raleway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/>
                <a:uLnTx/>
                <a:uFillTx/>
                <a:ea typeface="+mj-ea"/>
                <a:cs typeface="+mj-cs"/>
              </a:rPr>
              <a:t>Профессиональные траектории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Специалиста </a:t>
            </a:r>
            <a:r>
              <a:rPr lang="en-US" sz="2000" noProof="0" dirty="0" smtClean="0"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ru-RU" sz="2000" noProof="0" dirty="0" smtClean="0">
                <a:solidFill>
                  <a:srgbClr val="0075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медицине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75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10" name="Rectangle 7"/>
          <p:cNvSpPr txBox="1">
            <a:spLocks noChangeArrowheads="1"/>
          </p:cNvSpPr>
          <p:nvPr/>
        </p:nvSpPr>
        <p:spPr>
          <a:xfrm>
            <a:off x="209249" y="-77143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Кого готовим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8176702" y="2099718"/>
            <a:ext cx="3575031" cy="1159933"/>
          </a:xfrm>
          <a:prstGeom prst="flowChartAlternateProcess">
            <a:avLst/>
          </a:prstGeom>
          <a:solidFill>
            <a:srgbClr val="73A9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5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5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550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155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Сберздоровье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r>
              <a:rPr lang="ru-RU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Центры здоровья</a:t>
            </a:r>
            <a:endParaRPr lang="en-US" sz="155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IT-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компании</a:t>
            </a:r>
          </a:p>
          <a:p>
            <a:r>
              <a:rPr lang="ru-RU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Частные </a:t>
            </a:r>
            <a:r>
              <a:rPr lang="ru-RU" sz="15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мед. </a:t>
            </a:r>
            <a:r>
              <a:rPr lang="ru-RU" sz="15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организации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74" y="-8855"/>
            <a:ext cx="1981526" cy="660788"/>
          </a:xfrm>
          <a:prstGeom prst="rect">
            <a:avLst/>
          </a:prstGeom>
        </p:spPr>
      </p:pic>
      <p:sp>
        <p:nvSpPr>
          <p:cNvPr id="15" name="Rectangle 7"/>
          <p:cNvSpPr txBox="1">
            <a:spLocks noChangeArrowheads="1"/>
          </p:cNvSpPr>
          <p:nvPr/>
        </p:nvSpPr>
        <p:spPr>
          <a:xfrm>
            <a:off x="234644" y="-26347"/>
            <a:ext cx="11542484" cy="146913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rgbClr val="44546A">
                    <a:satMod val="130000"/>
                  </a:srgbClr>
                </a:solidFill>
                <a:latin typeface="Calibri Light"/>
              </a:rPr>
              <a:t>Кого готовим</a:t>
            </a:r>
            <a:endParaRPr lang="ru-RU" sz="4000" b="1" u="sng" dirty="0">
              <a:solidFill>
                <a:srgbClr val="44546A">
                  <a:satMod val="130000"/>
                </a:srgbClr>
              </a:solidFill>
              <a:latin typeface="Calibri Ligh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405" y="4570885"/>
            <a:ext cx="6206180" cy="155414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Дополнительное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проф. образование (квалификация) в процессе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ВО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47625" y="5324400"/>
            <a:ext cx="3171289" cy="569017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Цифровая инженерия в здравоохранении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81770" y="5350913"/>
            <a:ext cx="2312947" cy="55071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Телемедицинские технологии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 descr="C:\Users\m.y.gavrushin\Downloads\bfdf47e43f359ad9b8665384b1be1ab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736" y="4028592"/>
            <a:ext cx="4858654" cy="259161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30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23"/>
            <a:ext cx="10041467" cy="1417637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kern="1600" spc="150" dirty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Студенты  института  участвуют  в  важнейших   мероприятиях вуза и региона</a:t>
            </a:r>
          </a:p>
        </p:txBody>
      </p:sp>
      <p:pic>
        <p:nvPicPr>
          <p:cNvPr id="4108" name="Picture 12" descr="https://sun9-34.userapi.com/c830409/v830409221/ec6e7/Q7aOdEWqAR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518" y="4023992"/>
            <a:ext cx="4110562" cy="2678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733" y="1180235"/>
            <a:ext cx="1906971" cy="2698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044" y="118250"/>
            <a:ext cx="1727225" cy="88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https://sun9-16.userapi.com/impg/c0RBBdFukeNyK-Fv8jFmGkAyPTqsSUIc3lge8g/UmXfTKpHEhE.jpg?size=1920x1576&amp;quality=95&amp;sign=97bcf8d23bda1baebc05d8235b8462df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400" y="3987310"/>
            <a:ext cx="3497287" cy="2870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s://sun9-48.userapi.com/impg/qhg8b0YvaQr6X2W4SSWVFDB2pzxUR_LywauMQA/VumJchz_i9Y.jpg?size=1280x960&amp;quality=95&amp;sign=16536128188f0f18d004d17e36ce22eb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25" y="1082749"/>
            <a:ext cx="3923693" cy="2942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sun9-79.userapi.com/impg/meebzZycYX4DtQpG3XGIrMS8tyysgiUYLW7tmQ/Sm9O-5z0Ssc.jpg?size=1920x1164&amp;quality=95&amp;sign=72adb4852b0551aad3df7d2620a31d0b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024" y="1036071"/>
            <a:ext cx="4926897" cy="2986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sun9-74.userapi.com/impg/5WVRFyjyyrU_fmoI5GgdPdJ907olpndmrBOV1g/EydceC5Y9ys.jpg?size=1920x1440&amp;quality=95&amp;sign=314f7249332b590025fb500c0b2650f6&amp;type=albu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23" y="4005156"/>
            <a:ext cx="3779995" cy="2834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80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112923"/>
            <a:ext cx="9738462" cy="11398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Студенты института активно работают  в студенческом научном обществе </a:t>
            </a:r>
            <a:r>
              <a:rPr lang="ru-RU" sz="3000" b="1" dirty="0" err="1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СамГМУ</a:t>
            </a:r>
            <a:endParaRPr lang="ru-RU" sz="3000" b="1" dirty="0">
              <a:solidFill>
                <a:schemeClr val="tx2">
                  <a:satMod val="130000"/>
                </a:schemeClr>
              </a:solidFill>
              <a:latin typeface="Montserrat" panose="00000500000000000000"/>
            </a:endParaRPr>
          </a:p>
        </p:txBody>
      </p:sp>
      <p:pic>
        <p:nvPicPr>
          <p:cNvPr id="7172" name="Рисунок 17" descr="C:\Users\Артем\Desktop\I Всероссийская конференция ГЗиП\ФОТО В СБОРНИК\DSC081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292" y="4182086"/>
            <a:ext cx="4214110" cy="255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E:\Кафедра\100 лет\Медико-профилактический факультет\Фото факультет\Заседание СНО в Центре гигиены и эпидемиологи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0830"/>
            <a:ext cx="4229974" cy="273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E:\Кафедра\100 лет\Медико-профилактический факультет\Фото факультет\Конференция Гигиена - здоровье и профилактика 20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20800" y="-6629400"/>
            <a:ext cx="4233333" cy="211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E:\Кафедра\100 лет\Медико-профилактический факультет\Фото факультет\Конференция Гигиена - здоровье и профилактика 20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010" y="1418830"/>
            <a:ext cx="4149991" cy="27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s://sun9-66.userapi.com/c848536/v848536841/16d6dd/M4xMX-x5Zc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140" y="1418830"/>
            <a:ext cx="4159625" cy="27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8.userapi.com/c830409/v830409221/ec5d9/hkGf6akO-gQ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764" y="4478830"/>
            <a:ext cx="3241266" cy="21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24.userapi.com/c830409/v830409221/ec599/SpeiaA_DaK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" y="1574553"/>
            <a:ext cx="3620658" cy="2412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044" y="118250"/>
            <a:ext cx="1727225" cy="88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2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sun9-13.userapi.com/impg/vlqVka4scYHU0qnbEkIJZSyRJT3zQoxjibrBoA/mB1x4B4yFBs.jpg?size=1920x1806&amp;quality=95&amp;sign=39379fd4934874adb994baa2a9d2818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75" y="3895253"/>
            <a:ext cx="3149765" cy="2962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302" y="1118107"/>
            <a:ext cx="4254452" cy="2838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647" y="-4969"/>
            <a:ext cx="2112755" cy="10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7"/>
          <p:cNvSpPr txBox="1">
            <a:spLocks noChangeArrowheads="1"/>
          </p:cNvSpPr>
          <p:nvPr/>
        </p:nvSpPr>
        <p:spPr>
          <a:xfrm>
            <a:off x="0" y="112923"/>
            <a:ext cx="9738462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600" b="1" dirty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Общественная жизнь </a:t>
            </a:r>
            <a:r>
              <a:rPr lang="ru-RU" sz="2600" b="1" dirty="0" smtClean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и развитие уникальных компетенций студентов ИПМ СамГМУ</a:t>
            </a:r>
            <a:endParaRPr lang="ru-RU" sz="2600" b="1" dirty="0">
              <a:solidFill>
                <a:schemeClr val="tx2">
                  <a:satMod val="130000"/>
                </a:schemeClr>
              </a:solidFill>
              <a:latin typeface="Montserrat" panose="0000050000000000000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388" y="-19774"/>
            <a:ext cx="2606654" cy="1137881"/>
          </a:xfrm>
          <a:prstGeom prst="rect">
            <a:avLst/>
          </a:prstGeom>
        </p:spPr>
      </p:pic>
      <p:pic>
        <p:nvPicPr>
          <p:cNvPr id="10" name="Picture 2" descr="https://sun9-35.userapi.com/impg/d3ryUlkHDkKG3ZR-uyoFof2UEt4Uf5d_AyzLcg/dKfb68I7Fg8.jpg?size=1440x1920&amp;quality=95&amp;sign=a09b64534b2ade0a20ad5d638132e6c2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6" y="1118107"/>
            <a:ext cx="3823970" cy="5098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sun9-86.userapi.com/impg/PWjWTqlTmPmt7EBnvq3rf_p-7AxyU5q_FqZiaw/41GxHws3N6E.jpg?size=1440x1920&amp;quality=95&amp;sign=2154375490350bcf7202b5b255fa4339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108" y="1118107"/>
            <a:ext cx="3140934" cy="4187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34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dcollege.brkmed.ru/media/uploads/statnov/school6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6" y="1341439"/>
            <a:ext cx="5279999" cy="39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kurskmed.com/upload/departments/orthopedic_dentistry/News/6.04.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403" y="1341439"/>
            <a:ext cx="5279999" cy="396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7"/>
          <p:cNvSpPr txBox="1">
            <a:spLocks noChangeArrowheads="1"/>
          </p:cNvSpPr>
          <p:nvPr/>
        </p:nvSpPr>
        <p:spPr>
          <a:xfrm>
            <a:off x="0" y="299189"/>
            <a:ext cx="9840686" cy="12285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700" b="1" dirty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Студенты старших курсов института проводят санитарно-просветительскую работу</a:t>
            </a:r>
          </a:p>
        </p:txBody>
      </p:sp>
      <p:pic>
        <p:nvPicPr>
          <p:cNvPr id="13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647" y="-4969"/>
            <a:ext cx="2112755" cy="10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sun7-7.userapi.com/poRdiTC-NtvcCcyzN3QSBTuFGs5trREMdS58Kg/qjeGgoNiGn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609" y="3827095"/>
            <a:ext cx="4424760" cy="2948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7388" y="-19774"/>
            <a:ext cx="2606654" cy="113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10" descr="C:\Users\home1\Desktop\IMG_31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816" y="1339851"/>
            <a:ext cx="5174586" cy="3121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2" descr="C:\Users\home1\Desktop\IMG_33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085" y="3353707"/>
            <a:ext cx="5761870" cy="3359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 txBox="1">
            <a:spLocks noChangeArrowheads="1"/>
          </p:cNvSpPr>
          <p:nvPr/>
        </p:nvSpPr>
        <p:spPr>
          <a:xfrm>
            <a:off x="-1" y="112922"/>
            <a:ext cx="9914467" cy="1226929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dirty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Базой для подготовки студентов по гигиеническим дисциплинам являются Органы и организации </a:t>
            </a:r>
            <a:r>
              <a:rPr lang="ru-RU" sz="4000" b="1" dirty="0" err="1" smtClean="0">
                <a:solidFill>
                  <a:schemeClr val="tx2">
                    <a:satMod val="130000"/>
                  </a:schemeClr>
                </a:solidFill>
                <a:latin typeface="Montserrat" panose="00000500000000000000"/>
              </a:rPr>
              <a:t>Роспотребнадзора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Montserrat" panose="00000500000000000000"/>
            </a:endParaRPr>
          </a:p>
        </p:txBody>
      </p:sp>
      <p:pic>
        <p:nvPicPr>
          <p:cNvPr id="8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7647" y="-4969"/>
            <a:ext cx="2112755" cy="10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7" descr="C:\Users\home1\Desktop\IMG_33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62" y="1225325"/>
            <a:ext cx="5181296" cy="3119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444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Заголовок 1"/>
          <p:cNvSpPr txBox="1"/>
          <p:nvPr/>
        </p:nvSpPr>
        <p:spPr>
          <a:xfrm>
            <a:off x="-409500" y="-165011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Montserrat"/>
              </a:rPr>
              <a:t>ПРИЕМНАЯ КАМПАНИЯ </a:t>
            </a:r>
          </a:p>
          <a:p>
            <a:pPr algn="ctr">
              <a:lnSpc>
                <a:spcPct val="9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Montserrat"/>
              </a:rPr>
              <a:t>Высшего образования</a:t>
            </a:r>
            <a:endParaRPr lang="ru-RU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Title 1"/>
          <p:cNvSpPr/>
          <p:nvPr/>
        </p:nvSpPr>
        <p:spPr>
          <a:xfrm>
            <a:off x="2619000" y="973569"/>
            <a:ext cx="4458240" cy="655560"/>
          </a:xfrm>
          <a:prstGeom prst="rect">
            <a:avLst/>
          </a:prstGeom>
          <a:noFill/>
          <a:ln w="0">
            <a:solidFill>
              <a:srgbClr val="006CB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2040" tIns="60840" rIns="122040" bIns="6084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ru-RU" sz="2400" b="0" strike="noStrike" spc="-1">
                <a:solidFill>
                  <a:srgbClr val="043377"/>
                </a:solidFill>
                <a:latin typeface="Arial"/>
                <a:ea typeface="Arial"/>
              </a:rPr>
              <a:t>Форма обучения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76" name="Рисунок 7"/>
          <p:cNvPicPr/>
          <p:nvPr/>
        </p:nvPicPr>
        <p:blipFill>
          <a:blip r:embed="rId2"/>
          <a:stretch/>
        </p:blipFill>
        <p:spPr>
          <a:xfrm>
            <a:off x="8026640" y="4376510"/>
            <a:ext cx="4165360" cy="2313653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sp>
        <p:nvSpPr>
          <p:cNvPr id="278" name="Соединительная линия уступом 6"/>
          <p:cNvSpPr/>
          <p:nvPr/>
        </p:nvSpPr>
        <p:spPr>
          <a:xfrm rot="10800000" flipV="1">
            <a:off x="1647360" y="1302249"/>
            <a:ext cx="971640" cy="630000"/>
          </a:xfrm>
          <a:prstGeom prst="bentConnector2">
            <a:avLst/>
          </a:prstGeom>
          <a:noFill/>
          <a:ln>
            <a:solidFill>
              <a:srgbClr val="006CB4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9" name="Соединительная линия уступом 9"/>
          <p:cNvSpPr/>
          <p:nvPr/>
        </p:nvSpPr>
        <p:spPr>
          <a:xfrm>
            <a:off x="7077600" y="1301889"/>
            <a:ext cx="1152000" cy="478504"/>
          </a:xfrm>
          <a:prstGeom prst="bentConnector2">
            <a:avLst/>
          </a:prstGeom>
          <a:noFill/>
          <a:ln>
            <a:solidFill>
              <a:srgbClr val="5B9BD5">
                <a:lumMod val="75000"/>
              </a:srgb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0" name="Скругленный прямоугольник 26"/>
          <p:cNvSpPr/>
          <p:nvPr/>
        </p:nvSpPr>
        <p:spPr>
          <a:xfrm>
            <a:off x="195840" y="1932249"/>
            <a:ext cx="2901960" cy="114408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Montserrat"/>
              </a:rPr>
              <a:t>Очная:</a:t>
            </a:r>
            <a:endParaRPr lang="ru-RU" sz="2600" b="0" strike="noStrike" spc="-1"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Montserrat"/>
              </a:rPr>
              <a:t> - 6 лет</a:t>
            </a:r>
            <a:endParaRPr lang="ru-RU" sz="2600" b="0" strike="noStrike" spc="-1"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Montserrat"/>
              </a:rPr>
              <a:t> - 5 мес./сем</a:t>
            </a:r>
            <a:endParaRPr lang="ru-RU" sz="2600" b="0" strike="noStrike" spc="-1">
              <a:latin typeface="Arial"/>
            </a:endParaRPr>
          </a:p>
        </p:txBody>
      </p:sp>
      <p:sp>
        <p:nvSpPr>
          <p:cNvPr id="281" name="Скругленный прямоугольник 27"/>
          <p:cNvSpPr/>
          <p:nvPr/>
        </p:nvSpPr>
        <p:spPr>
          <a:xfrm>
            <a:off x="4989960" y="1780393"/>
            <a:ext cx="6496200" cy="137081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Очная</a:t>
            </a:r>
            <a:r>
              <a:rPr lang="en-US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 </a:t>
            </a:r>
            <a:r>
              <a:rPr lang="ru-RU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по индивидуальному </a:t>
            </a:r>
            <a:r>
              <a:rPr lang="ru-RU" sz="2600" strike="noStrike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плану </a:t>
            </a:r>
            <a:br>
              <a:rPr lang="ru-RU" sz="2600" strike="noStrike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</a:br>
            <a:r>
              <a:rPr lang="ru-RU" sz="2600" strike="noStrike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(на базе СПО):</a:t>
            </a:r>
            <a:endParaRPr lang="ru-RU" sz="260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lang="ru-RU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- 6 лет</a:t>
            </a:r>
            <a:endParaRPr lang="ru-RU" sz="260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lang="ru-RU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- 3 </a:t>
            </a:r>
            <a:r>
              <a:rPr lang="ru-RU" sz="2600" strike="noStrike" spc="-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нед.ЭИОС</a:t>
            </a:r>
            <a:r>
              <a:rPr lang="ru-RU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; 3 </a:t>
            </a:r>
            <a:r>
              <a:rPr lang="ru-RU" sz="2600" strike="noStrike" spc="-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нед.очно</a:t>
            </a:r>
            <a:r>
              <a:rPr lang="ru-RU" sz="2600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 / сем.</a:t>
            </a:r>
            <a:endParaRPr lang="ru-RU" sz="2600" strike="noStrike" spc="-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904933"/>
              </p:ext>
            </p:extLst>
          </p:nvPr>
        </p:nvGraphicFramePr>
        <p:xfrm>
          <a:off x="195840" y="3486887"/>
          <a:ext cx="8584103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6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633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2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727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8533">
                <a:tc>
                  <a:txBody>
                    <a:bodyPr/>
                    <a:lstStyle/>
                    <a:p>
                      <a:endParaRPr lang="ru-RU" sz="1800" b="1" u="sng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Вступительные</a:t>
                      </a:r>
                      <a:r>
                        <a:rPr lang="ru-RU" sz="1800" b="1" u="sng" kern="1200" baseline="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 испытания (после СОШ)</a:t>
                      </a:r>
                      <a:endParaRPr lang="ru-RU" sz="1800" b="1" u="sng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Вступительные</a:t>
                      </a:r>
                      <a:r>
                        <a:rPr lang="ru-RU" sz="1800" b="1" u="sng" kern="1200" baseline="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 испытания (после СПО)</a:t>
                      </a:r>
                      <a:endParaRPr lang="ru-RU" sz="1800" b="1" u="sng" kern="1200" dirty="0" smtClean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u="sng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Минимальные</a:t>
                      </a:r>
                      <a:r>
                        <a:rPr lang="ru-RU" sz="1800" b="1" u="sng" kern="1200" baseline="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 баллы</a:t>
                      </a:r>
                      <a:endParaRPr lang="ru-RU" sz="1800" b="1" u="sng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4491"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1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Русский язык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Русский язык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45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4491"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2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Биология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Анатомия человека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38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4491"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3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Химия 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Медицинская химия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300" b="0" u="none" kern="1200" dirty="0" smtClean="0">
                          <a:solidFill>
                            <a:srgbClr val="0433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Arial" charset="0"/>
                          <a:cs typeface="Arial" charset="0"/>
                        </a:rPr>
                        <a:t>38</a:t>
                      </a:r>
                      <a:endParaRPr lang="ru-RU" sz="2300" b="0" u="none" kern="1200" dirty="0">
                        <a:solidFill>
                          <a:srgbClr val="04337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15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11" y="0"/>
            <a:ext cx="12202011" cy="6858000"/>
          </a:xfrm>
        </p:spPr>
      </p:pic>
    </p:spTree>
    <p:extLst>
      <p:ext uri="{BB962C8B-B14F-4D97-AF65-F5344CB8AC3E}">
        <p14:creationId xmlns:p14="http://schemas.microsoft.com/office/powerpoint/2010/main" val="1260866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159;p18"/>
          <p:cNvSpPr/>
          <p:nvPr/>
        </p:nvSpPr>
        <p:spPr>
          <a:xfrm>
            <a:off x="3638550" y="2766313"/>
            <a:ext cx="8199268" cy="3634487"/>
          </a:xfrm>
          <a:prstGeom prst="rect">
            <a:avLst/>
          </a:prstGeom>
          <a:solidFill>
            <a:srgbClr val="096CB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3405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latin typeface="Montserrat" panose="00000500000000000000" pitchFamily="2" charset="-52"/>
              </a:rPr>
              <a:t>Приемная кампания ВО</a:t>
            </a:r>
            <a:endParaRPr lang="ru-RU" sz="2800" b="1" u="sng" dirty="0">
              <a:latin typeface="Montserrat" panose="00000500000000000000" pitchFamily="2" charset="-52"/>
            </a:endParaRPr>
          </a:p>
        </p:txBody>
      </p:sp>
      <p:sp>
        <p:nvSpPr>
          <p:cNvPr id="13" name="Google Shape;120;p16"/>
          <p:cNvSpPr txBox="1"/>
          <p:nvPr/>
        </p:nvSpPr>
        <p:spPr>
          <a:xfrm>
            <a:off x="273350" y="1828505"/>
            <a:ext cx="4865737" cy="87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4000"/>
            </a:pPr>
            <a:r>
              <a:rPr lang="ru-RU" sz="2300" b="1" u="sng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Целевая </a:t>
            </a:r>
            <a:r>
              <a:rPr lang="ru-RU" sz="2300" b="1" u="sng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квота</a:t>
            </a:r>
            <a:endParaRPr sz="2300" b="1" i="0" u="sng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27;p16"/>
          <p:cNvSpPr txBox="1"/>
          <p:nvPr/>
        </p:nvSpPr>
        <p:spPr>
          <a:xfrm>
            <a:off x="1186740" y="2894590"/>
            <a:ext cx="1362886" cy="873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en-US" altLang="ru-RU" sz="2800" dirty="0">
                <a:latin typeface="Times New Roman" pitchFamily="18" charset="0"/>
              </a:rPr>
              <a:t>~ </a:t>
            </a:r>
            <a:r>
              <a:rPr lang="ru-RU" sz="2800" b="1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r>
              <a:rPr lang="ru-RU" sz="2800" b="1" i="0" u="none" strike="noStrike" cap="none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5%</a:t>
            </a:r>
            <a:endParaRPr sz="2800" b="1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" name="Google Shape;134;p16"/>
          <p:cNvSpPr txBox="1"/>
          <p:nvPr/>
        </p:nvSpPr>
        <p:spPr>
          <a:xfrm>
            <a:off x="949426" y="3957302"/>
            <a:ext cx="1600200" cy="308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ru-RU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</a:t>
            </a:r>
            <a:r>
              <a:rPr lang="ru-RU" sz="1200" i="0" u="none" strike="noStrike" cap="none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 общего числа мест</a:t>
            </a:r>
            <a:endParaRPr sz="1200" i="0" u="none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" name="AutoShape 3"/>
          <p:cNvSpPr>
            <a:spLocks noChangeAspect="1" noChangeArrowheads="1" noTextEdit="1"/>
          </p:cNvSpPr>
          <p:nvPr/>
        </p:nvSpPr>
        <p:spPr bwMode="auto">
          <a:xfrm rot="2435851">
            <a:off x="757402" y="2623775"/>
            <a:ext cx="784584" cy="140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2435851">
            <a:off x="778038" y="2422073"/>
            <a:ext cx="676897" cy="1329919"/>
          </a:xfrm>
          <a:custGeom>
            <a:avLst/>
            <a:gdLst>
              <a:gd name="T0" fmla="*/ 1051 w 1051"/>
              <a:gd name="T1" fmla="*/ 275 h 1136"/>
              <a:gd name="T2" fmla="*/ 974 w 1051"/>
              <a:gd name="T3" fmla="*/ 0 h 1136"/>
              <a:gd name="T4" fmla="*/ 924 w 1051"/>
              <a:gd name="T5" fmla="*/ 1 h 1136"/>
              <a:gd name="T6" fmla="*/ 825 w 1051"/>
              <a:gd name="T7" fmla="*/ 7 h 1136"/>
              <a:gd name="T8" fmla="*/ 730 w 1051"/>
              <a:gd name="T9" fmla="*/ 19 h 1136"/>
              <a:gd name="T10" fmla="*/ 639 w 1051"/>
              <a:gd name="T11" fmla="*/ 35 h 1136"/>
              <a:gd name="T12" fmla="*/ 551 w 1051"/>
              <a:gd name="T13" fmla="*/ 57 h 1136"/>
              <a:gd name="T14" fmla="*/ 468 w 1051"/>
              <a:gd name="T15" fmla="*/ 82 h 1136"/>
              <a:gd name="T16" fmla="*/ 391 w 1051"/>
              <a:gd name="T17" fmla="*/ 113 h 1136"/>
              <a:gd name="T18" fmla="*/ 319 w 1051"/>
              <a:gd name="T19" fmla="*/ 148 h 1136"/>
              <a:gd name="T20" fmla="*/ 254 w 1051"/>
              <a:gd name="T21" fmla="*/ 186 h 1136"/>
              <a:gd name="T22" fmla="*/ 194 w 1051"/>
              <a:gd name="T23" fmla="*/ 228 h 1136"/>
              <a:gd name="T24" fmla="*/ 141 w 1051"/>
              <a:gd name="T25" fmla="*/ 274 h 1136"/>
              <a:gd name="T26" fmla="*/ 95 w 1051"/>
              <a:gd name="T27" fmla="*/ 322 h 1136"/>
              <a:gd name="T28" fmla="*/ 59 w 1051"/>
              <a:gd name="T29" fmla="*/ 372 h 1136"/>
              <a:gd name="T30" fmla="*/ 30 w 1051"/>
              <a:gd name="T31" fmla="*/ 426 h 1136"/>
              <a:gd name="T32" fmla="*/ 12 w 1051"/>
              <a:gd name="T33" fmla="*/ 481 h 1136"/>
              <a:gd name="T34" fmla="*/ 2 w 1051"/>
              <a:gd name="T35" fmla="*/ 539 h 1136"/>
              <a:gd name="T36" fmla="*/ 0 w 1051"/>
              <a:gd name="T37" fmla="*/ 568 h 1136"/>
              <a:gd name="T38" fmla="*/ 6 w 1051"/>
              <a:gd name="T39" fmla="*/ 626 h 1136"/>
              <a:gd name="T40" fmla="*/ 20 w 1051"/>
              <a:gd name="T41" fmla="*/ 683 h 1136"/>
              <a:gd name="T42" fmla="*/ 44 w 1051"/>
              <a:gd name="T43" fmla="*/ 737 h 1136"/>
              <a:gd name="T44" fmla="*/ 77 w 1051"/>
              <a:gd name="T45" fmla="*/ 789 h 1136"/>
              <a:gd name="T46" fmla="*/ 117 w 1051"/>
              <a:gd name="T47" fmla="*/ 839 h 1136"/>
              <a:gd name="T48" fmla="*/ 167 w 1051"/>
              <a:gd name="T49" fmla="*/ 885 h 1136"/>
              <a:gd name="T50" fmla="*/ 222 w 1051"/>
              <a:gd name="T51" fmla="*/ 929 h 1136"/>
              <a:gd name="T52" fmla="*/ 286 w 1051"/>
              <a:gd name="T53" fmla="*/ 969 h 1136"/>
              <a:gd name="T54" fmla="*/ 355 w 1051"/>
              <a:gd name="T55" fmla="*/ 1005 h 1136"/>
              <a:gd name="T56" fmla="*/ 430 w 1051"/>
              <a:gd name="T57" fmla="*/ 1039 h 1136"/>
              <a:gd name="T58" fmla="*/ 510 w 1051"/>
              <a:gd name="T59" fmla="*/ 1067 h 1136"/>
              <a:gd name="T60" fmla="*/ 595 w 1051"/>
              <a:gd name="T61" fmla="*/ 1091 h 1136"/>
              <a:gd name="T62" fmla="*/ 684 w 1051"/>
              <a:gd name="T63" fmla="*/ 1111 h 1136"/>
              <a:gd name="T64" fmla="*/ 777 w 1051"/>
              <a:gd name="T65" fmla="*/ 1124 h 1136"/>
              <a:gd name="T66" fmla="*/ 875 w 1051"/>
              <a:gd name="T67" fmla="*/ 1133 h 1136"/>
              <a:gd name="T68" fmla="*/ 974 w 1051"/>
              <a:gd name="T69" fmla="*/ 1136 h 1136"/>
              <a:gd name="T70" fmla="*/ 1051 w 1051"/>
              <a:gd name="T71" fmla="*/ 861 h 1136"/>
              <a:gd name="T72" fmla="*/ 974 w 1051"/>
              <a:gd name="T73" fmla="*/ 861 h 1136"/>
              <a:gd name="T74" fmla="*/ 922 w 1051"/>
              <a:gd name="T75" fmla="*/ 858 h 1136"/>
              <a:gd name="T76" fmla="*/ 873 w 1051"/>
              <a:gd name="T77" fmla="*/ 854 h 1136"/>
              <a:gd name="T78" fmla="*/ 825 w 1051"/>
              <a:gd name="T79" fmla="*/ 847 h 1136"/>
              <a:gd name="T80" fmla="*/ 779 w 1051"/>
              <a:gd name="T81" fmla="*/ 838 h 1136"/>
              <a:gd name="T82" fmla="*/ 694 w 1051"/>
              <a:gd name="T83" fmla="*/ 810 h 1136"/>
              <a:gd name="T84" fmla="*/ 619 w 1051"/>
              <a:gd name="T85" fmla="*/ 774 h 1136"/>
              <a:gd name="T86" fmla="*/ 557 w 1051"/>
              <a:gd name="T87" fmla="*/ 731 h 1136"/>
              <a:gd name="T88" fmla="*/ 512 w 1051"/>
              <a:gd name="T89" fmla="*/ 681 h 1136"/>
              <a:gd name="T90" fmla="*/ 496 w 1051"/>
              <a:gd name="T91" fmla="*/ 655 h 1136"/>
              <a:gd name="T92" fmla="*/ 482 w 1051"/>
              <a:gd name="T93" fmla="*/ 627 h 1136"/>
              <a:gd name="T94" fmla="*/ 474 w 1051"/>
              <a:gd name="T95" fmla="*/ 598 h 1136"/>
              <a:gd name="T96" fmla="*/ 472 w 1051"/>
              <a:gd name="T97" fmla="*/ 568 h 1136"/>
              <a:gd name="T98" fmla="*/ 472 w 1051"/>
              <a:gd name="T99" fmla="*/ 553 h 1136"/>
              <a:gd name="T100" fmla="*/ 478 w 1051"/>
              <a:gd name="T101" fmla="*/ 523 h 1136"/>
              <a:gd name="T102" fmla="*/ 488 w 1051"/>
              <a:gd name="T103" fmla="*/ 495 h 1136"/>
              <a:gd name="T104" fmla="*/ 502 w 1051"/>
              <a:gd name="T105" fmla="*/ 467 h 1136"/>
              <a:gd name="T106" fmla="*/ 533 w 1051"/>
              <a:gd name="T107" fmla="*/ 429 h 1136"/>
              <a:gd name="T108" fmla="*/ 587 w 1051"/>
              <a:gd name="T109" fmla="*/ 382 h 1136"/>
              <a:gd name="T110" fmla="*/ 654 w 1051"/>
              <a:gd name="T111" fmla="*/ 342 h 1136"/>
              <a:gd name="T112" fmla="*/ 734 w 1051"/>
              <a:gd name="T113" fmla="*/ 311 h 1136"/>
              <a:gd name="T114" fmla="*/ 801 w 1051"/>
              <a:gd name="T115" fmla="*/ 294 h 1136"/>
              <a:gd name="T116" fmla="*/ 849 w 1051"/>
              <a:gd name="T117" fmla="*/ 285 h 1136"/>
              <a:gd name="T118" fmla="*/ 896 w 1051"/>
              <a:gd name="T119" fmla="*/ 279 h 1136"/>
              <a:gd name="T120" fmla="*/ 948 w 1051"/>
              <a:gd name="T121" fmla="*/ 276 h 1136"/>
              <a:gd name="T122" fmla="*/ 974 w 1051"/>
              <a:gd name="T123" fmla="*/ 275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51" h="1136">
                <a:moveTo>
                  <a:pt x="974" y="275"/>
                </a:moveTo>
                <a:lnTo>
                  <a:pt x="1051" y="275"/>
                </a:lnTo>
                <a:lnTo>
                  <a:pt x="1051" y="0"/>
                </a:lnTo>
                <a:lnTo>
                  <a:pt x="974" y="0"/>
                </a:lnTo>
                <a:lnTo>
                  <a:pt x="974" y="0"/>
                </a:lnTo>
                <a:lnTo>
                  <a:pt x="924" y="1"/>
                </a:lnTo>
                <a:lnTo>
                  <a:pt x="875" y="3"/>
                </a:lnTo>
                <a:lnTo>
                  <a:pt x="825" y="7"/>
                </a:lnTo>
                <a:lnTo>
                  <a:pt x="777" y="12"/>
                </a:lnTo>
                <a:lnTo>
                  <a:pt x="730" y="19"/>
                </a:lnTo>
                <a:lnTo>
                  <a:pt x="684" y="25"/>
                </a:lnTo>
                <a:lnTo>
                  <a:pt x="639" y="35"/>
                </a:lnTo>
                <a:lnTo>
                  <a:pt x="595" y="45"/>
                </a:lnTo>
                <a:lnTo>
                  <a:pt x="551" y="57"/>
                </a:lnTo>
                <a:lnTo>
                  <a:pt x="510" y="68"/>
                </a:lnTo>
                <a:lnTo>
                  <a:pt x="468" y="82"/>
                </a:lnTo>
                <a:lnTo>
                  <a:pt x="430" y="97"/>
                </a:lnTo>
                <a:lnTo>
                  <a:pt x="391" y="113"/>
                </a:lnTo>
                <a:lnTo>
                  <a:pt x="355" y="130"/>
                </a:lnTo>
                <a:lnTo>
                  <a:pt x="319" y="148"/>
                </a:lnTo>
                <a:lnTo>
                  <a:pt x="286" y="167"/>
                </a:lnTo>
                <a:lnTo>
                  <a:pt x="254" y="186"/>
                </a:lnTo>
                <a:lnTo>
                  <a:pt x="222" y="207"/>
                </a:lnTo>
                <a:lnTo>
                  <a:pt x="194" y="228"/>
                </a:lnTo>
                <a:lnTo>
                  <a:pt x="167" y="251"/>
                </a:lnTo>
                <a:lnTo>
                  <a:pt x="141" y="274"/>
                </a:lnTo>
                <a:lnTo>
                  <a:pt x="117" y="297"/>
                </a:lnTo>
                <a:lnTo>
                  <a:pt x="95" y="322"/>
                </a:lnTo>
                <a:lnTo>
                  <a:pt x="77" y="347"/>
                </a:lnTo>
                <a:lnTo>
                  <a:pt x="59" y="372"/>
                </a:lnTo>
                <a:lnTo>
                  <a:pt x="44" y="399"/>
                </a:lnTo>
                <a:lnTo>
                  <a:pt x="30" y="426"/>
                </a:lnTo>
                <a:lnTo>
                  <a:pt x="20" y="453"/>
                </a:lnTo>
                <a:lnTo>
                  <a:pt x="12" y="481"/>
                </a:lnTo>
                <a:lnTo>
                  <a:pt x="6" y="510"/>
                </a:lnTo>
                <a:lnTo>
                  <a:pt x="2" y="539"/>
                </a:lnTo>
                <a:lnTo>
                  <a:pt x="0" y="568"/>
                </a:lnTo>
                <a:lnTo>
                  <a:pt x="0" y="568"/>
                </a:lnTo>
                <a:lnTo>
                  <a:pt x="2" y="597"/>
                </a:lnTo>
                <a:lnTo>
                  <a:pt x="6" y="626"/>
                </a:lnTo>
                <a:lnTo>
                  <a:pt x="12" y="655"/>
                </a:lnTo>
                <a:lnTo>
                  <a:pt x="20" y="683"/>
                </a:lnTo>
                <a:lnTo>
                  <a:pt x="30" y="709"/>
                </a:lnTo>
                <a:lnTo>
                  <a:pt x="44" y="737"/>
                </a:lnTo>
                <a:lnTo>
                  <a:pt x="59" y="762"/>
                </a:lnTo>
                <a:lnTo>
                  <a:pt x="77" y="789"/>
                </a:lnTo>
                <a:lnTo>
                  <a:pt x="95" y="813"/>
                </a:lnTo>
                <a:lnTo>
                  <a:pt x="117" y="839"/>
                </a:lnTo>
                <a:lnTo>
                  <a:pt x="141" y="862"/>
                </a:lnTo>
                <a:lnTo>
                  <a:pt x="167" y="885"/>
                </a:lnTo>
                <a:lnTo>
                  <a:pt x="194" y="907"/>
                </a:lnTo>
                <a:lnTo>
                  <a:pt x="222" y="929"/>
                </a:lnTo>
                <a:lnTo>
                  <a:pt x="254" y="950"/>
                </a:lnTo>
                <a:lnTo>
                  <a:pt x="286" y="969"/>
                </a:lnTo>
                <a:lnTo>
                  <a:pt x="319" y="988"/>
                </a:lnTo>
                <a:lnTo>
                  <a:pt x="355" y="1005"/>
                </a:lnTo>
                <a:lnTo>
                  <a:pt x="391" y="1023"/>
                </a:lnTo>
                <a:lnTo>
                  <a:pt x="430" y="1039"/>
                </a:lnTo>
                <a:lnTo>
                  <a:pt x="468" y="1053"/>
                </a:lnTo>
                <a:lnTo>
                  <a:pt x="510" y="1067"/>
                </a:lnTo>
                <a:lnTo>
                  <a:pt x="551" y="1079"/>
                </a:lnTo>
                <a:lnTo>
                  <a:pt x="595" y="1091"/>
                </a:lnTo>
                <a:lnTo>
                  <a:pt x="639" y="1101"/>
                </a:lnTo>
                <a:lnTo>
                  <a:pt x="684" y="1111"/>
                </a:lnTo>
                <a:lnTo>
                  <a:pt x="730" y="1117"/>
                </a:lnTo>
                <a:lnTo>
                  <a:pt x="777" y="1124"/>
                </a:lnTo>
                <a:lnTo>
                  <a:pt x="825" y="1129"/>
                </a:lnTo>
                <a:lnTo>
                  <a:pt x="875" y="1133"/>
                </a:lnTo>
                <a:lnTo>
                  <a:pt x="924" y="1135"/>
                </a:lnTo>
                <a:lnTo>
                  <a:pt x="974" y="1136"/>
                </a:lnTo>
                <a:lnTo>
                  <a:pt x="1051" y="1136"/>
                </a:lnTo>
                <a:lnTo>
                  <a:pt x="1051" y="861"/>
                </a:lnTo>
                <a:lnTo>
                  <a:pt x="974" y="861"/>
                </a:lnTo>
                <a:lnTo>
                  <a:pt x="974" y="861"/>
                </a:lnTo>
                <a:lnTo>
                  <a:pt x="948" y="860"/>
                </a:lnTo>
                <a:lnTo>
                  <a:pt x="922" y="858"/>
                </a:lnTo>
                <a:lnTo>
                  <a:pt x="896" y="857"/>
                </a:lnTo>
                <a:lnTo>
                  <a:pt x="873" y="854"/>
                </a:lnTo>
                <a:lnTo>
                  <a:pt x="849" y="851"/>
                </a:lnTo>
                <a:lnTo>
                  <a:pt x="825" y="847"/>
                </a:lnTo>
                <a:lnTo>
                  <a:pt x="801" y="842"/>
                </a:lnTo>
                <a:lnTo>
                  <a:pt x="779" y="838"/>
                </a:lnTo>
                <a:lnTo>
                  <a:pt x="734" y="825"/>
                </a:lnTo>
                <a:lnTo>
                  <a:pt x="694" y="810"/>
                </a:lnTo>
                <a:lnTo>
                  <a:pt x="654" y="794"/>
                </a:lnTo>
                <a:lnTo>
                  <a:pt x="619" y="774"/>
                </a:lnTo>
                <a:lnTo>
                  <a:pt x="587" y="753"/>
                </a:lnTo>
                <a:lnTo>
                  <a:pt x="557" y="731"/>
                </a:lnTo>
                <a:lnTo>
                  <a:pt x="533" y="707"/>
                </a:lnTo>
                <a:lnTo>
                  <a:pt x="512" y="681"/>
                </a:lnTo>
                <a:lnTo>
                  <a:pt x="502" y="669"/>
                </a:lnTo>
                <a:lnTo>
                  <a:pt x="496" y="655"/>
                </a:lnTo>
                <a:lnTo>
                  <a:pt x="488" y="641"/>
                </a:lnTo>
                <a:lnTo>
                  <a:pt x="482" y="627"/>
                </a:lnTo>
                <a:lnTo>
                  <a:pt x="478" y="612"/>
                </a:lnTo>
                <a:lnTo>
                  <a:pt x="474" y="598"/>
                </a:lnTo>
                <a:lnTo>
                  <a:pt x="472" y="583"/>
                </a:lnTo>
                <a:lnTo>
                  <a:pt x="472" y="568"/>
                </a:lnTo>
                <a:lnTo>
                  <a:pt x="472" y="568"/>
                </a:lnTo>
                <a:lnTo>
                  <a:pt x="472" y="553"/>
                </a:lnTo>
                <a:lnTo>
                  <a:pt x="474" y="538"/>
                </a:lnTo>
                <a:lnTo>
                  <a:pt x="478" y="523"/>
                </a:lnTo>
                <a:lnTo>
                  <a:pt x="482" y="509"/>
                </a:lnTo>
                <a:lnTo>
                  <a:pt x="488" y="495"/>
                </a:lnTo>
                <a:lnTo>
                  <a:pt x="496" y="481"/>
                </a:lnTo>
                <a:lnTo>
                  <a:pt x="502" y="467"/>
                </a:lnTo>
                <a:lnTo>
                  <a:pt x="512" y="455"/>
                </a:lnTo>
                <a:lnTo>
                  <a:pt x="533" y="429"/>
                </a:lnTo>
                <a:lnTo>
                  <a:pt x="557" y="405"/>
                </a:lnTo>
                <a:lnTo>
                  <a:pt x="587" y="382"/>
                </a:lnTo>
                <a:lnTo>
                  <a:pt x="619" y="361"/>
                </a:lnTo>
                <a:lnTo>
                  <a:pt x="654" y="342"/>
                </a:lnTo>
                <a:lnTo>
                  <a:pt x="694" y="325"/>
                </a:lnTo>
                <a:lnTo>
                  <a:pt x="734" y="311"/>
                </a:lnTo>
                <a:lnTo>
                  <a:pt x="779" y="298"/>
                </a:lnTo>
                <a:lnTo>
                  <a:pt x="801" y="294"/>
                </a:lnTo>
                <a:lnTo>
                  <a:pt x="825" y="289"/>
                </a:lnTo>
                <a:lnTo>
                  <a:pt x="849" y="285"/>
                </a:lnTo>
                <a:lnTo>
                  <a:pt x="873" y="281"/>
                </a:lnTo>
                <a:lnTo>
                  <a:pt x="896" y="279"/>
                </a:lnTo>
                <a:lnTo>
                  <a:pt x="922" y="278"/>
                </a:lnTo>
                <a:lnTo>
                  <a:pt x="948" y="276"/>
                </a:lnTo>
                <a:lnTo>
                  <a:pt x="974" y="275"/>
                </a:lnTo>
                <a:lnTo>
                  <a:pt x="974" y="275"/>
                </a:lnTo>
                <a:close/>
              </a:path>
            </a:pathLst>
          </a:custGeom>
          <a:solidFill>
            <a:srgbClr val="EC66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xmlns="" id="{1C7A4A36-A05A-4132-8F4F-A207FBBF3DB9}"/>
              </a:ext>
            </a:extLst>
          </p:cNvPr>
          <p:cNvSpPr txBox="1">
            <a:spLocks/>
          </p:cNvSpPr>
          <p:nvPr/>
        </p:nvSpPr>
        <p:spPr>
          <a:xfrm>
            <a:off x="1297920" y="834628"/>
            <a:ext cx="4458552" cy="656093"/>
          </a:xfrm>
          <a:prstGeom prst="rect">
            <a:avLst/>
          </a:prstGeom>
          <a:ln>
            <a:solidFill>
              <a:srgbClr val="006CB4"/>
            </a:solidFill>
          </a:ln>
        </p:spPr>
        <p:txBody>
          <a:bodyPr vert="horz" lIns="121920" tIns="60960" rIns="121920" bIns="60960" rtlCol="0" anchor="t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КЦП (</a:t>
            </a:r>
            <a:r>
              <a:rPr lang="en-US" sz="2400" b="1" u="sng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5</a:t>
            </a:r>
            <a:r>
              <a:rPr lang="ru-RU" sz="2400" b="1" u="sng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0 мест</a:t>
            </a:r>
            <a:r>
              <a:rPr lang="ru-RU" sz="2400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)</a:t>
            </a:r>
            <a:endParaRPr lang="ru-RU" sz="2400" b="1" u="sng" dirty="0">
              <a:solidFill>
                <a:srgbClr val="043377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1325033" y="1522895"/>
            <a:ext cx="1285165" cy="6112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Google Shape;134;p16"/>
          <p:cNvSpPr txBox="1"/>
          <p:nvPr/>
        </p:nvSpPr>
        <p:spPr>
          <a:xfrm>
            <a:off x="732207" y="4454728"/>
            <a:ext cx="1966700" cy="308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ru-RU" sz="12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*</a:t>
            </a:r>
            <a:r>
              <a:rPr lang="ru-RU" sz="1200" b="1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28 мест в 2025</a:t>
            </a:r>
            <a:endParaRPr sz="1200" i="0" u="none" strike="noStrike" cap="none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" name="AutoShape 3"/>
          <p:cNvSpPr>
            <a:spLocks noChangeAspect="1" noChangeArrowheads="1" noTextEdit="1"/>
          </p:cNvSpPr>
          <p:nvPr/>
        </p:nvSpPr>
        <p:spPr bwMode="auto">
          <a:xfrm rot="2435851">
            <a:off x="3126985" y="2631374"/>
            <a:ext cx="784584" cy="140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45" name="Прямая со стрелкой 44"/>
          <p:cNvCxnSpPr>
            <a:endCxn id="20" idx="0"/>
          </p:cNvCxnSpPr>
          <p:nvPr/>
        </p:nvCxnSpPr>
        <p:spPr>
          <a:xfrm flipH="1">
            <a:off x="3527196" y="491067"/>
            <a:ext cx="1651752" cy="34356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itle 1">
            <a:extLst>
              <a:ext uri="{FF2B5EF4-FFF2-40B4-BE49-F238E27FC236}">
                <a16:creationId xmlns:a16="http://schemas.microsoft.com/office/drawing/2014/main" xmlns="" id="{1C7A4A36-A05A-4132-8F4F-A207FBBF3DB9}"/>
              </a:ext>
            </a:extLst>
          </p:cNvPr>
          <p:cNvSpPr txBox="1">
            <a:spLocks/>
          </p:cNvSpPr>
          <p:nvPr/>
        </p:nvSpPr>
        <p:spPr>
          <a:xfrm>
            <a:off x="7243138" y="953573"/>
            <a:ext cx="4458552" cy="656093"/>
          </a:xfrm>
          <a:prstGeom prst="rect">
            <a:avLst/>
          </a:prstGeom>
          <a:ln>
            <a:solidFill>
              <a:srgbClr val="006CB4"/>
            </a:solidFill>
          </a:ln>
        </p:spPr>
        <p:txBody>
          <a:bodyPr vert="horz" lIns="121920" tIns="60960" rIns="121920" bIns="60960" rtlCol="0" anchor="t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ru-RU" sz="2400" dirty="0" err="1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Внебюджет</a:t>
            </a:r>
            <a:r>
              <a:rPr lang="ru-RU" sz="2400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(</a:t>
            </a:r>
            <a:r>
              <a:rPr lang="ru-RU" sz="2400" b="1" u="sng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50 мест</a:t>
            </a:r>
            <a:r>
              <a:rPr lang="ru-RU" sz="2400" dirty="0" smtClean="0">
                <a:solidFill>
                  <a:srgbClr val="0433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)</a:t>
            </a:r>
            <a:endParaRPr lang="ru-RU" sz="2400" b="1" u="sng" dirty="0">
              <a:solidFill>
                <a:srgbClr val="043377"/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8" name="Прямая со стрелкой 47"/>
          <p:cNvCxnSpPr>
            <a:endCxn id="46" idx="0"/>
          </p:cNvCxnSpPr>
          <p:nvPr/>
        </p:nvCxnSpPr>
        <p:spPr>
          <a:xfrm>
            <a:off x="7031333" y="497733"/>
            <a:ext cx="2441081" cy="4558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Google Shape;159;p18"/>
          <p:cNvSpPr/>
          <p:nvPr/>
        </p:nvSpPr>
        <p:spPr>
          <a:xfrm>
            <a:off x="3164475" y="2243208"/>
            <a:ext cx="4015822" cy="504056"/>
          </a:xfrm>
          <a:prstGeom prst="rect">
            <a:avLst/>
          </a:prstGeom>
          <a:solidFill>
            <a:srgbClr val="096CB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161;p18"/>
          <p:cNvSpPr txBox="1"/>
          <p:nvPr/>
        </p:nvSpPr>
        <p:spPr>
          <a:xfrm>
            <a:off x="3579897" y="2378917"/>
            <a:ext cx="2983512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FFFFFF"/>
              </a:buClr>
              <a:buSzPts val="900"/>
            </a:pPr>
            <a:r>
              <a:rPr lang="ru-RU" sz="2000" kern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Целевые комиссии</a:t>
            </a:r>
            <a:endParaRPr sz="2000" kern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162;p18"/>
          <p:cNvSpPr txBox="1"/>
          <p:nvPr/>
        </p:nvSpPr>
        <p:spPr>
          <a:xfrm>
            <a:off x="3867151" y="2265185"/>
            <a:ext cx="7610474" cy="4501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Минздрав Ульяновской области 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Центр гигиены и эпидемиологии в Ульяновской области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Минздрав Самарской области 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Управление </a:t>
            </a:r>
            <a:r>
              <a:rPr lang="ru-RU" b="1" kern="0" dirty="0" err="1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Роспотребнадзора</a:t>
            </a: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 по Самарской области 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 smtClean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Центр </a:t>
            </a: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гигиены и эпидемиологии в Самарской области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 smtClean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Минздрав </a:t>
            </a: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Пензенской области 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Управление </a:t>
            </a:r>
            <a:r>
              <a:rPr lang="ru-RU" b="1" kern="0" dirty="0" err="1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Роспотребнадзора</a:t>
            </a: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 по Пензенской области </a:t>
            </a:r>
          </a:p>
          <a:p>
            <a:pPr marL="171450" lvl="1" indent="-171450">
              <a:lnSpc>
                <a:spcPct val="150000"/>
              </a:lnSpc>
              <a:buSzPts val="900"/>
              <a:buFont typeface="Wingdings" panose="05000000000000000000" pitchFamily="2" charset="2"/>
              <a:buChar char="§"/>
            </a:pPr>
            <a:r>
              <a:rPr lang="ru-RU" b="1" kern="0" dirty="0" smtClean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ФМБА </a:t>
            </a:r>
            <a:r>
              <a:rPr lang="ru-RU" b="1" kern="0" dirty="0">
                <a:solidFill>
                  <a:srgbClr val="FFFFFF"/>
                </a:solidFill>
                <a:latin typeface="Montserrat" panose="00000500000000000000" pitchFamily="2" charset="-52"/>
                <a:ea typeface="Open Sans"/>
                <a:cs typeface="Open Sans"/>
                <a:sym typeface="Open Sans"/>
              </a:rPr>
              <a:t>России </a:t>
            </a:r>
          </a:p>
        </p:txBody>
      </p:sp>
      <p:sp>
        <p:nvSpPr>
          <p:cNvPr id="57" name="Google Shape;159;p18"/>
          <p:cNvSpPr/>
          <p:nvPr/>
        </p:nvSpPr>
        <p:spPr>
          <a:xfrm>
            <a:off x="7113699" y="2243207"/>
            <a:ext cx="1248970" cy="504056"/>
          </a:xfrm>
          <a:prstGeom prst="rect">
            <a:avLst/>
          </a:prstGeom>
          <a:solidFill>
            <a:srgbClr val="EC665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223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 txBox="1">
            <a:spLocks noChangeArrowheads="1"/>
          </p:cNvSpPr>
          <p:nvPr/>
        </p:nvSpPr>
        <p:spPr>
          <a:xfrm>
            <a:off x="0" y="-8160"/>
            <a:ext cx="9840686" cy="12285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000" b="1" u="sng" dirty="0" smtClean="0">
                <a:solidFill>
                  <a:schemeClr val="tx2">
                    <a:satMod val="130000"/>
                  </a:schemeClr>
                </a:solidFill>
              </a:rPr>
              <a:t>Контакты</a:t>
            </a:r>
            <a:endParaRPr lang="ru-RU" sz="4000" b="1" u="sng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216" y="528305"/>
            <a:ext cx="696791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3100" b="1" u="sng" dirty="0" smtClean="0">
                <a:solidFill>
                  <a:schemeClr val="tx2">
                    <a:satMod val="130000"/>
                  </a:schemeClr>
                </a:solidFill>
              </a:rPr>
              <a:t>Целевые организации:</a:t>
            </a:r>
            <a:endParaRPr lang="ru-RU" sz="3100" b="1" u="sng" dirty="0" smtClean="0">
              <a:solidFill>
                <a:schemeClr val="tx2">
                  <a:satMod val="130000"/>
                </a:schemeClr>
              </a:solidFill>
            </a:endParaRPr>
          </a:p>
          <a:p>
            <a:pPr marL="447675" algn="r"/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</a:rPr>
              <a:t>ФБУЗ </a:t>
            </a:r>
            <a:r>
              <a:rPr lang="ru-RU" sz="2400" b="1" i="1" dirty="0">
                <a:solidFill>
                  <a:schemeClr val="tx2">
                    <a:satMod val="130000"/>
                  </a:schemeClr>
                </a:solidFill>
              </a:rPr>
              <a:t>«Центр гигиены и эпидемиологии в </a:t>
            </a:r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</a:rPr>
              <a:t>Ульяновской области»</a:t>
            </a:r>
          </a:p>
          <a:p>
            <a:pPr marL="447675" algn="r"/>
            <a:r>
              <a:rPr lang="ru-RU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врач </a:t>
            </a: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Жукова Елена Юрьевна</a:t>
            </a:r>
          </a:p>
          <a:p>
            <a:pPr marL="447675" algn="r"/>
            <a:r>
              <a:rPr lang="ru-RU" sz="2000" dirty="0" err="1">
                <a:solidFill>
                  <a:schemeClr val="tx2">
                    <a:satMod val="130000"/>
                  </a:schemeClr>
                </a:solidFill>
              </a:rPr>
              <a:t>г.Ульяновск</a:t>
            </a:r>
            <a:r>
              <a:rPr lang="ru-RU" sz="2000" dirty="0">
                <a:solidFill>
                  <a:schemeClr val="tx2">
                    <a:satMod val="13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2">
                    <a:satMod val="130000"/>
                  </a:schemeClr>
                </a:solidFill>
              </a:rPr>
              <a:t>ул.Пушкарева</a:t>
            </a:r>
            <a:r>
              <a:rPr lang="ru-RU" sz="2000" dirty="0">
                <a:solidFill>
                  <a:schemeClr val="tx2">
                    <a:satMod val="130000"/>
                  </a:schemeClr>
                </a:solidFill>
              </a:rPr>
              <a:t>, 5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. </a:t>
            </a:r>
            <a:r>
              <a:rPr lang="ru-RU" sz="31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31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Тел.: 8 (8422</a:t>
            </a:r>
            <a:r>
              <a:rPr lang="ru-RU" sz="3100" dirty="0">
                <a:solidFill>
                  <a:schemeClr val="tx2">
                    <a:satMod val="130000"/>
                  </a:schemeClr>
                </a:solidFill>
              </a:rPr>
              <a:t>) </a:t>
            </a: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</a:rPr>
              <a:t>40-56-63</a:t>
            </a:r>
          </a:p>
        </p:txBody>
      </p:sp>
      <p:pic>
        <p:nvPicPr>
          <p:cNvPr id="1026" name="Picture 2" descr="C:\Users\m.y.gavrushin\AppData\Local\Packages\Microsoft.Windows.Photos_8wekyb3d8bbwe\TempState\ShareServiceTempFolder\2024-04-04_19-34-2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526" y="238125"/>
            <a:ext cx="3525358" cy="2733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105275" y="4290680"/>
            <a:ext cx="789622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</a:rPr>
              <a:t>Управление </a:t>
            </a:r>
            <a:r>
              <a:rPr lang="ru-RU" sz="2400" b="1" i="1" dirty="0" err="1" smtClean="0">
                <a:solidFill>
                  <a:schemeClr val="tx2">
                    <a:satMod val="130000"/>
                  </a:schemeClr>
                </a:solidFill>
              </a:rPr>
              <a:t>Роспотребнадзора</a:t>
            </a:r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2400" b="1" i="1" dirty="0">
                <a:solidFill>
                  <a:schemeClr val="tx2">
                    <a:satMod val="130000"/>
                  </a:schemeClr>
                </a:solidFill>
              </a:rPr>
              <a:t>по </a:t>
            </a:r>
            <a:r>
              <a:rPr lang="ru-RU" sz="2400" b="1" i="1" dirty="0" smtClean="0">
                <a:solidFill>
                  <a:schemeClr val="tx2">
                    <a:satMod val="130000"/>
                  </a:schemeClr>
                </a:solidFill>
              </a:rPr>
              <a:t>Ульяновской области</a:t>
            </a:r>
            <a:endParaRPr lang="ru-RU" sz="2400" b="1" i="1" dirty="0" smtClean="0">
              <a:solidFill>
                <a:schemeClr val="tx2">
                  <a:satMod val="13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</a:t>
            </a:r>
            <a:r>
              <a:rPr lang="ru-RU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400" b="1" dirty="0" err="1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Дубовицкая</a:t>
            </a:r>
            <a:r>
              <a:rPr lang="ru-RU" sz="2400" b="1" dirty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Елена Николаевна</a:t>
            </a:r>
            <a:endParaRPr lang="ru-RU" sz="2400" b="1" dirty="0" smtClean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dirty="0">
                <a:solidFill>
                  <a:schemeClr val="tx2">
                    <a:satMod val="130000"/>
                  </a:schemeClr>
                </a:solidFill>
              </a:rPr>
              <a:t>г. Ульяновск, ул. Дмитрия Ульянова, д. 4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sz="3100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31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Тел.: 8 (8422</a:t>
            </a:r>
            <a:r>
              <a:rPr lang="ru-RU" sz="3100" dirty="0">
                <a:solidFill>
                  <a:schemeClr val="tx2">
                    <a:satMod val="130000"/>
                  </a:schemeClr>
                </a:solidFill>
              </a:rPr>
              <a:t>) </a:t>
            </a:r>
            <a:r>
              <a:rPr lang="ru-RU" sz="3100" b="1" dirty="0">
                <a:solidFill>
                  <a:schemeClr val="tx2">
                    <a:satMod val="130000"/>
                  </a:schemeClr>
                </a:solidFill>
              </a:rPr>
              <a:t>44-45-08</a:t>
            </a:r>
            <a:endParaRPr lang="ru-RU" sz="3100" b="1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69" y="3648075"/>
            <a:ext cx="3848406" cy="273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62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7" name="Picture 21" descr="https://www.pinclipart.com/picdir/big/322-3229884_png-file-telephone-icon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753" y="5750586"/>
            <a:ext cx="633453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63603" y="2199788"/>
            <a:ext cx="772141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000" b="1" cap="all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Благодарю </a:t>
            </a:r>
          </a:p>
          <a:p>
            <a:pPr algn="ctr" eaLnBrk="1" hangingPunct="1">
              <a:defRPr/>
            </a:pPr>
            <a:r>
              <a:rPr lang="ru-RU" sz="4000" b="1" cap="all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</a:t>
            </a:r>
            <a:endParaRPr lang="ru-RU" sz="4000" b="1" cap="all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5" name="Picture 6" descr="http://www.funlib.ru/cimg/2014/102208/51112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41" y="242023"/>
            <a:ext cx="5320299" cy="4138684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330201" y="242023"/>
            <a:ext cx="7721411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Добро пожаловать </a:t>
            </a:r>
            <a:b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Институт профилактической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медицины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СамГМУ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48049" y="4520875"/>
            <a:ext cx="8258175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100" b="1" u="sng" dirty="0" smtClean="0">
                <a:solidFill>
                  <a:schemeClr val="tx2">
                    <a:satMod val="130000"/>
                  </a:schemeClr>
                </a:solidFill>
              </a:rPr>
              <a:t>Дирекция Института:</a:t>
            </a:r>
          </a:p>
          <a:p>
            <a:pPr marL="447675">
              <a:spcAft>
                <a:spcPts val="600"/>
              </a:spcAft>
            </a:pP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	г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. Самара, ул. Чапаевская, д. 89, </a:t>
            </a:r>
            <a:r>
              <a:rPr lang="ru-RU" sz="3100" dirty="0" err="1" smtClean="0">
                <a:solidFill>
                  <a:schemeClr val="tx2">
                    <a:satMod val="130000"/>
                  </a:schemeClr>
                </a:solidFill>
              </a:rPr>
              <a:t>каб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. 503. 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	Тел</a:t>
            </a:r>
            <a:r>
              <a:rPr lang="ru-RU" sz="3100" dirty="0" smtClean="0">
                <a:solidFill>
                  <a:schemeClr val="tx2">
                    <a:satMod val="130000"/>
                  </a:schemeClr>
                </a:solidFill>
              </a:rPr>
              <a:t>.: </a:t>
            </a:r>
            <a:r>
              <a:rPr lang="ru-RU" sz="3100" b="1" dirty="0" smtClean="0">
                <a:solidFill>
                  <a:schemeClr val="tx2">
                    <a:satMod val="130000"/>
                  </a:schemeClr>
                </a:solidFill>
              </a:rPr>
              <a:t>8(846)374-10-04 доб. 4711</a:t>
            </a:r>
          </a:p>
        </p:txBody>
      </p:sp>
      <p:pic>
        <p:nvPicPr>
          <p:cNvPr id="13" name="Picture 2" descr="C:\Users\hp\Downloads\image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13" y="3419475"/>
            <a:ext cx="3354591" cy="335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86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09191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757" y="20783"/>
            <a:ext cx="939871" cy="1330036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341335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901" y="20782"/>
            <a:ext cx="1073727" cy="1519459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92424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264" y="20783"/>
            <a:ext cx="727364" cy="1029312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18616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264" y="20783"/>
            <a:ext cx="727364" cy="1029312"/>
          </a:xfrm>
          <a:prstGeom prst="rect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24" y="-274320"/>
            <a:ext cx="2598992" cy="741513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005072" y="1462308"/>
            <a:ext cx="6437792" cy="1307592"/>
          </a:xfrm>
          <a:prstGeom prst="rect">
            <a:avLst/>
          </a:prstGeom>
          <a:solidFill>
            <a:srgbClr val="5AA3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Здоровая окружающая среда</a:t>
            </a:r>
          </a:p>
          <a:p>
            <a:pPr algn="ctr"/>
            <a:r>
              <a:rPr lang="ru-RU" sz="3200" dirty="0" err="1" smtClean="0"/>
              <a:t>Роспотребнадзор</a:t>
            </a:r>
            <a:endParaRPr lang="ru-RU" sz="3200" dirty="0"/>
          </a:p>
        </p:txBody>
      </p:sp>
      <p:cxnSp>
        <p:nvCxnSpPr>
          <p:cNvPr id="11" name="Прямая со стрелкой 10"/>
          <p:cNvCxnSpPr>
            <a:endCxn id="9" idx="1"/>
          </p:cNvCxnSpPr>
          <p:nvPr/>
        </p:nvCxnSpPr>
        <p:spPr>
          <a:xfrm flipV="1">
            <a:off x="2487168" y="2116104"/>
            <a:ext cx="1517904" cy="82757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005072" y="3852732"/>
            <a:ext cx="6437792" cy="1307592"/>
          </a:xfrm>
          <a:prstGeom prst="rect">
            <a:avLst/>
          </a:prstGeom>
          <a:solidFill>
            <a:srgbClr val="8BBD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Здоровый образ жизни</a:t>
            </a:r>
          </a:p>
          <a:p>
            <a:pPr algn="ctr"/>
            <a:r>
              <a:rPr lang="en-US" sz="2800" dirty="0" smtClean="0"/>
              <a:t>Well-being </a:t>
            </a:r>
            <a:r>
              <a:rPr lang="ru-RU" sz="2800" dirty="0" smtClean="0"/>
              <a:t>или Управление здоровьем</a:t>
            </a:r>
            <a:endParaRPr lang="ru-RU" sz="2800" dirty="0"/>
          </a:p>
        </p:txBody>
      </p:sp>
      <p:cxnSp>
        <p:nvCxnSpPr>
          <p:cNvPr id="14" name="Прямая со стрелкой 13"/>
          <p:cNvCxnSpPr>
            <a:endCxn id="12" idx="1"/>
          </p:cNvCxnSpPr>
          <p:nvPr/>
        </p:nvCxnSpPr>
        <p:spPr>
          <a:xfrm flipV="1">
            <a:off x="2084832" y="4506528"/>
            <a:ext cx="1920240" cy="320040"/>
          </a:xfrm>
          <a:prstGeom prst="straightConnector1">
            <a:avLst/>
          </a:prstGeom>
          <a:ln w="57150">
            <a:solidFill>
              <a:srgbClr val="8BBD3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4104316" y="535439"/>
            <a:ext cx="6694440" cy="6011665"/>
          </a:xfrm>
          <a:prstGeom prst="roundRect">
            <a:avLst/>
          </a:prstGeom>
          <a:solidFill>
            <a:srgbClr val="F0F0F0">
              <a:alpha val="36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 rot="21025635">
            <a:off x="4585612" y="2772706"/>
            <a:ext cx="5276710" cy="1077218"/>
          </a:xfrm>
          <a:prstGeom prst="rect">
            <a:avLst/>
          </a:prstGeom>
          <a:noFill/>
          <a:ln>
            <a:solidFill>
              <a:srgbClr val="8BBD3A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Медико-профилактическое дело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СамГМУ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583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76200" y="0"/>
            <a:ext cx="12192000" cy="1128889"/>
          </a:xfrm>
          <a:prstGeom prst="rect">
            <a:avLst/>
          </a:prstGeom>
          <a:solidFill>
            <a:srgbClr val="D9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Trapezoid 3"/>
          <p:cNvSpPr/>
          <p:nvPr/>
        </p:nvSpPr>
        <p:spPr>
          <a:xfrm>
            <a:off x="1" y="-4970"/>
            <a:ext cx="331295" cy="1133859"/>
          </a:xfrm>
          <a:custGeom>
            <a:avLst/>
            <a:gdLst>
              <a:gd name="connsiteX0" fmla="*/ 0 w 6524427"/>
              <a:gd name="connsiteY0" fmla="*/ 5143500 h 5143500"/>
              <a:gd name="connsiteX1" fmla="*/ 1285875 w 6524427"/>
              <a:gd name="connsiteY1" fmla="*/ 0 h 5143500"/>
              <a:gd name="connsiteX2" fmla="*/ 5238552 w 6524427"/>
              <a:gd name="connsiteY2" fmla="*/ 0 h 5143500"/>
              <a:gd name="connsiteX3" fmla="*/ 6524427 w 6524427"/>
              <a:gd name="connsiteY3" fmla="*/ 5143500 h 5143500"/>
              <a:gd name="connsiteX4" fmla="*/ 0 w 6524427"/>
              <a:gd name="connsiteY4" fmla="*/ 5143500 h 5143500"/>
              <a:gd name="connsiteX0" fmla="*/ 0 w 5238552"/>
              <a:gd name="connsiteY0" fmla="*/ 5143500 h 5143500"/>
              <a:gd name="connsiteX1" fmla="*/ 1285875 w 5238552"/>
              <a:gd name="connsiteY1" fmla="*/ 0 h 5143500"/>
              <a:gd name="connsiteX2" fmla="*/ 5238552 w 5238552"/>
              <a:gd name="connsiteY2" fmla="*/ 0 h 5143500"/>
              <a:gd name="connsiteX3" fmla="*/ 3330290 w 5238552"/>
              <a:gd name="connsiteY3" fmla="*/ 5130974 h 5143500"/>
              <a:gd name="connsiteX4" fmla="*/ 0 w 5238552"/>
              <a:gd name="connsiteY4" fmla="*/ 5143500 h 5143500"/>
              <a:gd name="connsiteX0" fmla="*/ 0 w 5238552"/>
              <a:gd name="connsiteY0" fmla="*/ 5143500 h 5143500"/>
              <a:gd name="connsiteX1" fmla="*/ 1285875 w 5238552"/>
              <a:gd name="connsiteY1" fmla="*/ 0 h 5143500"/>
              <a:gd name="connsiteX2" fmla="*/ 5238552 w 5238552"/>
              <a:gd name="connsiteY2" fmla="*/ 0 h 5143500"/>
              <a:gd name="connsiteX3" fmla="*/ 3568284 w 5238552"/>
              <a:gd name="connsiteY3" fmla="*/ 5143500 h 5143500"/>
              <a:gd name="connsiteX4" fmla="*/ 0 w 5238552"/>
              <a:gd name="connsiteY4" fmla="*/ 5143500 h 5143500"/>
              <a:gd name="connsiteX0" fmla="*/ 38429 w 5276981"/>
              <a:gd name="connsiteY0" fmla="*/ 5159266 h 5159266"/>
              <a:gd name="connsiteX1" fmla="*/ 0 w 5276981"/>
              <a:gd name="connsiteY1" fmla="*/ 0 h 5159266"/>
              <a:gd name="connsiteX2" fmla="*/ 5276981 w 5276981"/>
              <a:gd name="connsiteY2" fmla="*/ 15766 h 5159266"/>
              <a:gd name="connsiteX3" fmla="*/ 3606713 w 5276981"/>
              <a:gd name="connsiteY3" fmla="*/ 5159266 h 5159266"/>
              <a:gd name="connsiteX4" fmla="*/ 38429 w 5276981"/>
              <a:gd name="connsiteY4" fmla="*/ 5159266 h 5159266"/>
              <a:gd name="connsiteX0" fmla="*/ 23914 w 5262466"/>
              <a:gd name="connsiteY0" fmla="*/ 5159266 h 5159266"/>
              <a:gd name="connsiteX1" fmla="*/ 0 w 5262466"/>
              <a:gd name="connsiteY1" fmla="*/ 0 h 5159266"/>
              <a:gd name="connsiteX2" fmla="*/ 5262466 w 5262466"/>
              <a:gd name="connsiteY2" fmla="*/ 15766 h 5159266"/>
              <a:gd name="connsiteX3" fmla="*/ 3592198 w 5262466"/>
              <a:gd name="connsiteY3" fmla="*/ 5159266 h 5159266"/>
              <a:gd name="connsiteX4" fmla="*/ 23914 w 5262466"/>
              <a:gd name="connsiteY4" fmla="*/ 5159266 h 5159266"/>
              <a:gd name="connsiteX0" fmla="*/ 9399 w 5247951"/>
              <a:gd name="connsiteY0" fmla="*/ 5166524 h 5166524"/>
              <a:gd name="connsiteX1" fmla="*/ 0 w 5247951"/>
              <a:gd name="connsiteY1" fmla="*/ 0 h 5166524"/>
              <a:gd name="connsiteX2" fmla="*/ 5247951 w 5247951"/>
              <a:gd name="connsiteY2" fmla="*/ 23024 h 5166524"/>
              <a:gd name="connsiteX3" fmla="*/ 3577683 w 5247951"/>
              <a:gd name="connsiteY3" fmla="*/ 5166524 h 5166524"/>
              <a:gd name="connsiteX4" fmla="*/ 9399 w 5247951"/>
              <a:gd name="connsiteY4" fmla="*/ 5166524 h 5166524"/>
              <a:gd name="connsiteX0" fmla="*/ 0 w 5238552"/>
              <a:gd name="connsiteY0" fmla="*/ 5143500 h 5143500"/>
              <a:gd name="connsiteX1" fmla="*/ 1642937 w 5238552"/>
              <a:gd name="connsiteY1" fmla="*/ 313860 h 5143500"/>
              <a:gd name="connsiteX2" fmla="*/ 5238552 w 5238552"/>
              <a:gd name="connsiteY2" fmla="*/ 0 h 5143500"/>
              <a:gd name="connsiteX3" fmla="*/ 3568284 w 5238552"/>
              <a:gd name="connsiteY3" fmla="*/ 5143500 h 5143500"/>
              <a:gd name="connsiteX4" fmla="*/ 0 w 5238552"/>
              <a:gd name="connsiteY4" fmla="*/ 5143500 h 5143500"/>
              <a:gd name="connsiteX0" fmla="*/ 0 w 5238552"/>
              <a:gd name="connsiteY0" fmla="*/ 5143500 h 5143500"/>
              <a:gd name="connsiteX1" fmla="*/ 1113547 w 5238552"/>
              <a:gd name="connsiteY1" fmla="*/ 9060 h 5143500"/>
              <a:gd name="connsiteX2" fmla="*/ 5238552 w 5238552"/>
              <a:gd name="connsiteY2" fmla="*/ 0 h 5143500"/>
              <a:gd name="connsiteX3" fmla="*/ 3568284 w 5238552"/>
              <a:gd name="connsiteY3" fmla="*/ 5143500 h 5143500"/>
              <a:gd name="connsiteX4" fmla="*/ 0 w 5238552"/>
              <a:gd name="connsiteY4" fmla="*/ 5143500 h 5143500"/>
              <a:gd name="connsiteX0" fmla="*/ 0 w 5238552"/>
              <a:gd name="connsiteY0" fmla="*/ 5143500 h 5143500"/>
              <a:gd name="connsiteX1" fmla="*/ 1465816 w 5238552"/>
              <a:gd name="connsiteY1" fmla="*/ 211427 h 5143500"/>
              <a:gd name="connsiteX2" fmla="*/ 5238552 w 5238552"/>
              <a:gd name="connsiteY2" fmla="*/ 0 h 5143500"/>
              <a:gd name="connsiteX3" fmla="*/ 3568284 w 5238552"/>
              <a:gd name="connsiteY3" fmla="*/ 5143500 h 5143500"/>
              <a:gd name="connsiteX4" fmla="*/ 0 w 5238552"/>
              <a:gd name="connsiteY4" fmla="*/ 5143500 h 5143500"/>
              <a:gd name="connsiteX0" fmla="*/ 0 w 5238552"/>
              <a:gd name="connsiteY0" fmla="*/ 5143500 h 5143500"/>
              <a:gd name="connsiteX1" fmla="*/ 1143527 w 5238552"/>
              <a:gd name="connsiteY1" fmla="*/ 1565 h 5143500"/>
              <a:gd name="connsiteX2" fmla="*/ 5238552 w 5238552"/>
              <a:gd name="connsiteY2" fmla="*/ 0 h 5143500"/>
              <a:gd name="connsiteX3" fmla="*/ 3568284 w 5238552"/>
              <a:gd name="connsiteY3" fmla="*/ 5143500 h 5143500"/>
              <a:gd name="connsiteX4" fmla="*/ 0 w 5238552"/>
              <a:gd name="connsiteY4" fmla="*/ 5143500 h 5143500"/>
              <a:gd name="connsiteX0" fmla="*/ 715253 w 4095025"/>
              <a:gd name="connsiteY0" fmla="*/ 5038569 h 5143500"/>
              <a:gd name="connsiteX1" fmla="*/ 0 w 4095025"/>
              <a:gd name="connsiteY1" fmla="*/ 1565 h 5143500"/>
              <a:gd name="connsiteX2" fmla="*/ 4095025 w 4095025"/>
              <a:gd name="connsiteY2" fmla="*/ 0 h 5143500"/>
              <a:gd name="connsiteX3" fmla="*/ 2424757 w 4095025"/>
              <a:gd name="connsiteY3" fmla="*/ 5143500 h 5143500"/>
              <a:gd name="connsiteX4" fmla="*/ 715253 w 4095025"/>
              <a:gd name="connsiteY4" fmla="*/ 5038569 h 5143500"/>
              <a:gd name="connsiteX0" fmla="*/ 0 w 4106795"/>
              <a:gd name="connsiteY0" fmla="*/ 5128510 h 5143500"/>
              <a:gd name="connsiteX1" fmla="*/ 11770 w 4106795"/>
              <a:gd name="connsiteY1" fmla="*/ 1565 h 5143500"/>
              <a:gd name="connsiteX2" fmla="*/ 4106795 w 4106795"/>
              <a:gd name="connsiteY2" fmla="*/ 0 h 5143500"/>
              <a:gd name="connsiteX3" fmla="*/ 2436527 w 4106795"/>
              <a:gd name="connsiteY3" fmla="*/ 5143500 h 5143500"/>
              <a:gd name="connsiteX4" fmla="*/ 0 w 4106795"/>
              <a:gd name="connsiteY4" fmla="*/ 5128510 h 5143500"/>
              <a:gd name="connsiteX0" fmla="*/ 0 w 4106795"/>
              <a:gd name="connsiteY0" fmla="*/ 5128510 h 5128510"/>
              <a:gd name="connsiteX1" fmla="*/ 11770 w 4106795"/>
              <a:gd name="connsiteY1" fmla="*/ 1565 h 5128510"/>
              <a:gd name="connsiteX2" fmla="*/ 4106795 w 4106795"/>
              <a:gd name="connsiteY2" fmla="*/ 0 h 5128510"/>
              <a:gd name="connsiteX3" fmla="*/ 3828006 w 4106795"/>
              <a:gd name="connsiteY3" fmla="*/ 829917 h 5128510"/>
              <a:gd name="connsiteX4" fmla="*/ 0 w 4106795"/>
              <a:gd name="connsiteY4" fmla="*/ 5128510 h 5128510"/>
              <a:gd name="connsiteX0" fmla="*/ 0 w 4106795"/>
              <a:gd name="connsiteY0" fmla="*/ 5128510 h 5128510"/>
              <a:gd name="connsiteX1" fmla="*/ 11770 w 4106795"/>
              <a:gd name="connsiteY1" fmla="*/ 1565 h 5128510"/>
              <a:gd name="connsiteX2" fmla="*/ 4106795 w 4106795"/>
              <a:gd name="connsiteY2" fmla="*/ 0 h 5128510"/>
              <a:gd name="connsiteX3" fmla="*/ 3850491 w 4106795"/>
              <a:gd name="connsiteY3" fmla="*/ 807431 h 5128510"/>
              <a:gd name="connsiteX4" fmla="*/ 0 w 4106795"/>
              <a:gd name="connsiteY4" fmla="*/ 5128510 h 5128510"/>
              <a:gd name="connsiteX0" fmla="*/ 0 w 4106795"/>
              <a:gd name="connsiteY0" fmla="*/ 5128510 h 5128510"/>
              <a:gd name="connsiteX1" fmla="*/ 11770 w 4106795"/>
              <a:gd name="connsiteY1" fmla="*/ 1565 h 5128510"/>
              <a:gd name="connsiteX2" fmla="*/ 4106795 w 4106795"/>
              <a:gd name="connsiteY2" fmla="*/ 0 h 5128510"/>
              <a:gd name="connsiteX3" fmla="*/ 3860016 w 4106795"/>
              <a:gd name="connsiteY3" fmla="*/ 794731 h 5128510"/>
              <a:gd name="connsiteX4" fmla="*/ 0 w 4106795"/>
              <a:gd name="connsiteY4" fmla="*/ 5128510 h 5128510"/>
              <a:gd name="connsiteX0" fmla="*/ 2121836 w 4095031"/>
              <a:gd name="connsiteY0" fmla="*/ 1352377 h 1352377"/>
              <a:gd name="connsiteX1" fmla="*/ 6 w 4095031"/>
              <a:gd name="connsiteY1" fmla="*/ 1565 h 1352377"/>
              <a:gd name="connsiteX2" fmla="*/ 4095031 w 4095031"/>
              <a:gd name="connsiteY2" fmla="*/ 0 h 1352377"/>
              <a:gd name="connsiteX3" fmla="*/ 3848252 w 4095031"/>
              <a:gd name="connsiteY3" fmla="*/ 794731 h 1352377"/>
              <a:gd name="connsiteX4" fmla="*/ 2121836 w 4095031"/>
              <a:gd name="connsiteY4" fmla="*/ 1352377 h 1352377"/>
              <a:gd name="connsiteX0" fmla="*/ 2121836 w 4095031"/>
              <a:gd name="connsiteY0" fmla="*/ 1352377 h 1406568"/>
              <a:gd name="connsiteX1" fmla="*/ 6 w 4095031"/>
              <a:gd name="connsiteY1" fmla="*/ 1565 h 1406568"/>
              <a:gd name="connsiteX2" fmla="*/ 4095031 w 4095031"/>
              <a:gd name="connsiteY2" fmla="*/ 0 h 1406568"/>
              <a:gd name="connsiteX3" fmla="*/ 3848252 w 4095031"/>
              <a:gd name="connsiteY3" fmla="*/ 794731 h 1406568"/>
              <a:gd name="connsiteX4" fmla="*/ 2121836 w 4095031"/>
              <a:gd name="connsiteY4" fmla="*/ 1352377 h 1406568"/>
              <a:gd name="connsiteX0" fmla="*/ 2121836 w 4095031"/>
              <a:gd name="connsiteY0" fmla="*/ 1352377 h 1406568"/>
              <a:gd name="connsiteX1" fmla="*/ 6 w 4095031"/>
              <a:gd name="connsiteY1" fmla="*/ 1565 h 1406568"/>
              <a:gd name="connsiteX2" fmla="*/ 4095031 w 4095031"/>
              <a:gd name="connsiteY2" fmla="*/ 0 h 1406568"/>
              <a:gd name="connsiteX3" fmla="*/ 3848252 w 4095031"/>
              <a:gd name="connsiteY3" fmla="*/ 794731 h 1406568"/>
              <a:gd name="connsiteX4" fmla="*/ 2121836 w 4095031"/>
              <a:gd name="connsiteY4" fmla="*/ 1352377 h 1406568"/>
              <a:gd name="connsiteX0" fmla="*/ 2054102 w 4095031"/>
              <a:gd name="connsiteY0" fmla="*/ 1724910 h 1735913"/>
              <a:gd name="connsiteX1" fmla="*/ 6 w 4095031"/>
              <a:gd name="connsiteY1" fmla="*/ 1565 h 1735913"/>
              <a:gd name="connsiteX2" fmla="*/ 4095031 w 4095031"/>
              <a:gd name="connsiteY2" fmla="*/ 0 h 1735913"/>
              <a:gd name="connsiteX3" fmla="*/ 3848252 w 4095031"/>
              <a:gd name="connsiteY3" fmla="*/ 794731 h 1735913"/>
              <a:gd name="connsiteX4" fmla="*/ 2054102 w 4095031"/>
              <a:gd name="connsiteY4" fmla="*/ 1724910 h 1735913"/>
              <a:gd name="connsiteX0" fmla="*/ 2054102 w 4095031"/>
              <a:gd name="connsiteY0" fmla="*/ 1724910 h 1736687"/>
              <a:gd name="connsiteX1" fmla="*/ 6 w 4095031"/>
              <a:gd name="connsiteY1" fmla="*/ 1565 h 1736687"/>
              <a:gd name="connsiteX2" fmla="*/ 4095031 w 4095031"/>
              <a:gd name="connsiteY2" fmla="*/ 0 h 1736687"/>
              <a:gd name="connsiteX3" fmla="*/ 3848252 w 4095031"/>
              <a:gd name="connsiteY3" fmla="*/ 794731 h 1736687"/>
              <a:gd name="connsiteX4" fmla="*/ 2054102 w 4095031"/>
              <a:gd name="connsiteY4" fmla="*/ 1724910 h 1736687"/>
              <a:gd name="connsiteX0" fmla="*/ 2054102 w 4095031"/>
              <a:gd name="connsiteY0" fmla="*/ 1724910 h 1735913"/>
              <a:gd name="connsiteX1" fmla="*/ 6 w 4095031"/>
              <a:gd name="connsiteY1" fmla="*/ 1565 h 1735913"/>
              <a:gd name="connsiteX2" fmla="*/ 4095031 w 4095031"/>
              <a:gd name="connsiteY2" fmla="*/ 0 h 1735913"/>
              <a:gd name="connsiteX3" fmla="*/ 3848252 w 4095031"/>
              <a:gd name="connsiteY3" fmla="*/ 794731 h 1735913"/>
              <a:gd name="connsiteX4" fmla="*/ 2054102 w 4095031"/>
              <a:gd name="connsiteY4" fmla="*/ 1724910 h 1735913"/>
              <a:gd name="connsiteX0" fmla="*/ 3848638 w 4095417"/>
              <a:gd name="connsiteY0" fmla="*/ 794731 h 794731"/>
              <a:gd name="connsiteX1" fmla="*/ 392 w 4095417"/>
              <a:gd name="connsiteY1" fmla="*/ 1565 h 794731"/>
              <a:gd name="connsiteX2" fmla="*/ 4095417 w 4095417"/>
              <a:gd name="connsiteY2" fmla="*/ 0 h 794731"/>
              <a:gd name="connsiteX3" fmla="*/ 3848638 w 4095417"/>
              <a:gd name="connsiteY3" fmla="*/ 794731 h 794731"/>
              <a:gd name="connsiteX0" fmla="*/ 537134 w 783913"/>
              <a:gd name="connsiteY0" fmla="*/ 794731 h 794731"/>
              <a:gd name="connsiteX1" fmla="*/ 41688 w 783913"/>
              <a:gd name="connsiteY1" fmla="*/ 69298 h 794731"/>
              <a:gd name="connsiteX2" fmla="*/ 783913 w 783913"/>
              <a:gd name="connsiteY2" fmla="*/ 0 h 794731"/>
              <a:gd name="connsiteX3" fmla="*/ 537134 w 783913"/>
              <a:gd name="connsiteY3" fmla="*/ 794731 h 794731"/>
              <a:gd name="connsiteX0" fmla="*/ 311860 w 558639"/>
              <a:gd name="connsiteY0" fmla="*/ 801633 h 801633"/>
              <a:gd name="connsiteX1" fmla="*/ 314889 w 558639"/>
              <a:gd name="connsiteY1" fmla="*/ 0 h 801633"/>
              <a:gd name="connsiteX2" fmla="*/ 558639 w 558639"/>
              <a:gd name="connsiteY2" fmla="*/ 6902 h 801633"/>
              <a:gd name="connsiteX3" fmla="*/ 311860 w 558639"/>
              <a:gd name="connsiteY3" fmla="*/ 801633 h 801633"/>
              <a:gd name="connsiteX0" fmla="*/ 312723 w 559502"/>
              <a:gd name="connsiteY0" fmla="*/ 794731 h 794731"/>
              <a:gd name="connsiteX1" fmla="*/ 312577 w 559502"/>
              <a:gd name="connsiteY1" fmla="*/ 5798 h 794731"/>
              <a:gd name="connsiteX2" fmla="*/ 559502 w 559502"/>
              <a:gd name="connsiteY2" fmla="*/ 0 h 794731"/>
              <a:gd name="connsiteX3" fmla="*/ 312723 w 559502"/>
              <a:gd name="connsiteY3" fmla="*/ 794731 h 794731"/>
              <a:gd name="connsiteX0" fmla="*/ 312723 w 559502"/>
              <a:gd name="connsiteY0" fmla="*/ 794731 h 794731"/>
              <a:gd name="connsiteX1" fmla="*/ 312577 w 559502"/>
              <a:gd name="connsiteY1" fmla="*/ 5798 h 794731"/>
              <a:gd name="connsiteX2" fmla="*/ 559502 w 559502"/>
              <a:gd name="connsiteY2" fmla="*/ 0 h 794731"/>
              <a:gd name="connsiteX3" fmla="*/ 312723 w 559502"/>
              <a:gd name="connsiteY3" fmla="*/ 794731 h 794731"/>
              <a:gd name="connsiteX0" fmla="*/ 312723 w 559502"/>
              <a:gd name="connsiteY0" fmla="*/ 798458 h 798458"/>
              <a:gd name="connsiteX1" fmla="*/ 312577 w 559502"/>
              <a:gd name="connsiteY1" fmla="*/ 0 h 798458"/>
              <a:gd name="connsiteX2" fmla="*/ 559502 w 559502"/>
              <a:gd name="connsiteY2" fmla="*/ 3727 h 798458"/>
              <a:gd name="connsiteX3" fmla="*/ 312723 w 559502"/>
              <a:gd name="connsiteY3" fmla="*/ 798458 h 798458"/>
              <a:gd name="connsiteX0" fmla="*/ 302637 w 549416"/>
              <a:gd name="connsiteY0" fmla="*/ 798458 h 798458"/>
              <a:gd name="connsiteX1" fmla="*/ 302491 w 549416"/>
              <a:gd name="connsiteY1" fmla="*/ 0 h 798458"/>
              <a:gd name="connsiteX2" fmla="*/ 549416 w 549416"/>
              <a:gd name="connsiteY2" fmla="*/ 3727 h 798458"/>
              <a:gd name="connsiteX3" fmla="*/ 302637 w 549416"/>
              <a:gd name="connsiteY3" fmla="*/ 798458 h 798458"/>
              <a:gd name="connsiteX0" fmla="*/ 146 w 246925"/>
              <a:gd name="connsiteY0" fmla="*/ 798458 h 798547"/>
              <a:gd name="connsiteX1" fmla="*/ 0 w 246925"/>
              <a:gd name="connsiteY1" fmla="*/ 0 h 798547"/>
              <a:gd name="connsiteX2" fmla="*/ 246925 w 246925"/>
              <a:gd name="connsiteY2" fmla="*/ 3727 h 798547"/>
              <a:gd name="connsiteX3" fmla="*/ 146 w 246925"/>
              <a:gd name="connsiteY3" fmla="*/ 798458 h 79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925" h="798547">
                <a:moveTo>
                  <a:pt x="146" y="798458"/>
                </a:moveTo>
                <a:cubicBezTo>
                  <a:pt x="267" y="808244"/>
                  <a:pt x="3320" y="11805"/>
                  <a:pt x="0" y="0"/>
                </a:cubicBezTo>
                <a:lnTo>
                  <a:pt x="246925" y="3727"/>
                </a:lnTo>
                <a:lnTo>
                  <a:pt x="146" y="798458"/>
                </a:lnTo>
                <a:close/>
              </a:path>
            </a:pathLst>
          </a:custGeom>
          <a:solidFill>
            <a:srgbClr val="043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31295" y="25206"/>
            <a:ext cx="9855797" cy="72177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rgbClr val="043377"/>
                </a:solidFill>
                <a:latin typeface="Arial" charset="0"/>
                <a:ea typeface="Arial" charset="0"/>
                <a:cs typeface="Arial" charset="0"/>
              </a:rPr>
              <a:t> ИНСТИТУТ ПРОФИЛАКТИЧЕСКОЙ МЕДИЦИНЫ - </a:t>
            </a:r>
            <a:endParaRPr lang="ru-RU" sz="2200" b="1" dirty="0">
              <a:solidFill>
                <a:srgbClr val="043377"/>
              </a:solidFill>
              <a:latin typeface="Arial" charset="0"/>
              <a:ea typeface="Arial" charset="0"/>
              <a:cs typeface="Arial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b="1" u="sng" dirty="0">
                <a:solidFill>
                  <a:srgbClr val="043377"/>
                </a:solidFill>
                <a:latin typeface="Arial" charset="0"/>
                <a:ea typeface="Arial" charset="0"/>
                <a:cs typeface="Arial" charset="0"/>
              </a:rPr>
              <a:t>МНОГОУРОВНЕВАЯ </a:t>
            </a:r>
            <a:r>
              <a:rPr lang="ru-RU" b="1" u="sng" dirty="0" smtClean="0">
                <a:solidFill>
                  <a:srgbClr val="043377"/>
                </a:solidFill>
                <a:latin typeface="Arial" charset="0"/>
                <a:ea typeface="Arial" charset="0"/>
                <a:cs typeface="Arial" charset="0"/>
              </a:rPr>
              <a:t> СИСТЕМА ПОДГОТОВКИ СПЕЦИАЛИСТА</a:t>
            </a:r>
            <a:endParaRPr lang="ru-RU" b="1" u="sng" dirty="0">
              <a:solidFill>
                <a:srgbClr val="043377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68219" y="3856129"/>
            <a:ext cx="2006988" cy="7606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 – 6 курсы ВО СамГМУ</a:t>
            </a:r>
            <a:endParaRPr lang="ru-RU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305827" y="3325541"/>
            <a:ext cx="1714500" cy="5426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Аккредитация</a:t>
            </a:r>
            <a:endParaRPr lang="ru-RU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264421" y="2618523"/>
            <a:ext cx="2168079" cy="7039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/>
              <a:t>Ординатура / проф. деятельность</a:t>
            </a:r>
            <a:endParaRPr lang="ru-RU" sz="17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7678126" y="1946184"/>
            <a:ext cx="2353713" cy="6814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Специализированная аккредитация</a:t>
            </a:r>
            <a:endParaRPr lang="ru-RU" b="1" dirty="0"/>
          </a:p>
        </p:txBody>
      </p:sp>
      <p:sp>
        <p:nvSpPr>
          <p:cNvPr id="37" name="Левая фигурная скобка 36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>
            <a:off x="4618580" y="4764128"/>
            <a:ext cx="497768" cy="637459"/>
          </a:xfrm>
          <a:prstGeom prst="leftBrace">
            <a:avLst>
              <a:gd name="adj1" fmla="val 8333"/>
              <a:gd name="adj2" fmla="val 49051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8" name="Левая фигурная скобка 37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>
            <a:off x="5794795" y="3902670"/>
            <a:ext cx="279126" cy="785532"/>
          </a:xfrm>
          <a:prstGeom prst="leftBrace">
            <a:avLst>
              <a:gd name="adj1" fmla="val 8333"/>
              <a:gd name="adj2" fmla="val 49051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4867464" y="4787276"/>
            <a:ext cx="281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200" dirty="0">
                <a:solidFill>
                  <a:srgbClr val="043377"/>
                </a:solidFill>
              </a:rPr>
              <a:t>Вводные специальные дисциплины</a:t>
            </a: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200" dirty="0">
                <a:solidFill>
                  <a:srgbClr val="043377"/>
                </a:solidFill>
              </a:rPr>
              <a:t>О</a:t>
            </a:r>
            <a:r>
              <a:rPr lang="ru-RU" sz="1200" dirty="0" smtClean="0">
                <a:solidFill>
                  <a:srgbClr val="043377"/>
                </a:solidFill>
              </a:rPr>
              <a:t>бщемедицинские </a:t>
            </a:r>
            <a:r>
              <a:rPr lang="ru-RU" sz="1200" dirty="0">
                <a:solidFill>
                  <a:srgbClr val="043377"/>
                </a:solidFill>
              </a:rPr>
              <a:t>дисциплины</a:t>
            </a: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200" dirty="0">
                <a:solidFill>
                  <a:srgbClr val="043377"/>
                </a:solidFill>
              </a:rPr>
              <a:t>Фундаментальные дисциплины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6124858" y="3777072"/>
            <a:ext cx="626726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300" dirty="0">
                <a:solidFill>
                  <a:srgbClr val="043377"/>
                </a:solidFill>
              </a:rPr>
              <a:t>Научно-исследовательская </a:t>
            </a:r>
            <a:r>
              <a:rPr lang="ru-RU" sz="1300" dirty="0" smtClean="0">
                <a:solidFill>
                  <a:srgbClr val="043377"/>
                </a:solidFill>
              </a:rPr>
              <a:t>работа</a:t>
            </a:r>
            <a:endParaRPr lang="ru-RU" sz="1300" dirty="0">
              <a:solidFill>
                <a:srgbClr val="043377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300" dirty="0">
                <a:solidFill>
                  <a:srgbClr val="043377"/>
                </a:solidFill>
              </a:rPr>
              <a:t>Производственная </a:t>
            </a:r>
            <a:r>
              <a:rPr lang="ru-RU" sz="1300" dirty="0" smtClean="0">
                <a:solidFill>
                  <a:srgbClr val="043377"/>
                </a:solidFill>
              </a:rPr>
              <a:t>практика в учреждениях Роспотребнадзора и МЗ СО</a:t>
            </a:r>
            <a:endParaRPr lang="ru-RU" sz="1300" dirty="0">
              <a:solidFill>
                <a:srgbClr val="043377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300" dirty="0">
                <a:solidFill>
                  <a:srgbClr val="043377"/>
                </a:solidFill>
              </a:rPr>
              <a:t>Специальные </a:t>
            </a:r>
            <a:r>
              <a:rPr lang="ru-RU" sz="1300" dirty="0" smtClean="0">
                <a:solidFill>
                  <a:srgbClr val="043377"/>
                </a:solidFill>
              </a:rPr>
              <a:t>дисциплины</a:t>
            </a: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300" dirty="0" smtClean="0">
                <a:solidFill>
                  <a:srgbClr val="043377"/>
                </a:solidFill>
              </a:rPr>
              <a:t>Проектирование медицинских решений в ИИР</a:t>
            </a:r>
            <a:endParaRPr lang="ru-RU" sz="1300" dirty="0">
              <a:solidFill>
                <a:srgbClr val="043377"/>
              </a:solidFill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42" y="3273391"/>
            <a:ext cx="1000140" cy="2525606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2495817" y="4616757"/>
            <a:ext cx="2006988" cy="7848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 – 3 курсы ВО СамГМУ</a:t>
            </a:r>
            <a:endParaRPr lang="ru-RU" b="1" dirty="0"/>
          </a:p>
        </p:txBody>
      </p:sp>
      <p:sp>
        <p:nvSpPr>
          <p:cNvPr id="43" name="Левая фигурная скобка 42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>
            <a:off x="7117541" y="3348758"/>
            <a:ext cx="497768" cy="553912"/>
          </a:xfrm>
          <a:prstGeom prst="leftBrace">
            <a:avLst>
              <a:gd name="adj1" fmla="val 29115"/>
              <a:gd name="adj2" fmla="val 49051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7287489" y="3446340"/>
            <a:ext cx="57546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Федеральный </a:t>
            </a:r>
            <a:r>
              <a:rPr lang="ru-RU" sz="1500" dirty="0" err="1" smtClean="0">
                <a:solidFill>
                  <a:srgbClr val="043377"/>
                </a:solidFill>
              </a:rPr>
              <a:t>аккредитационный</a:t>
            </a:r>
            <a:r>
              <a:rPr lang="ru-RU" sz="1500" dirty="0" smtClean="0">
                <a:solidFill>
                  <a:srgbClr val="043377"/>
                </a:solidFill>
              </a:rPr>
              <a:t> центр в СамГМУ</a:t>
            </a:r>
            <a:endParaRPr lang="ru-RU" sz="1500" dirty="0">
              <a:solidFill>
                <a:srgbClr val="043377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994632" y="1368662"/>
            <a:ext cx="1658392" cy="5725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39750"/>
            <a:r>
              <a:rPr lang="ru-RU" sz="2200" b="1" dirty="0" smtClean="0"/>
              <a:t>НМО</a:t>
            </a:r>
            <a:endParaRPr lang="ru-RU" sz="2200" b="1" dirty="0"/>
          </a:p>
        </p:txBody>
      </p:sp>
      <p:pic>
        <p:nvPicPr>
          <p:cNvPr id="46" name="Picture 6" descr="https://static.tildacdn.com/tild3365-3832-4138-b966-313836656535/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024" y="67734"/>
            <a:ext cx="1342809" cy="68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Левая фигурная скобка 47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>
            <a:off x="8461358" y="2718328"/>
            <a:ext cx="497768" cy="590918"/>
          </a:xfrm>
          <a:prstGeom prst="leftBrace">
            <a:avLst>
              <a:gd name="adj1" fmla="val 8333"/>
              <a:gd name="adj2" fmla="val 49051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8790974" y="2629970"/>
            <a:ext cx="401166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Общий конкурс, целевой приём</a:t>
            </a:r>
            <a:endParaRPr lang="ru-RU" sz="1500" dirty="0">
              <a:solidFill>
                <a:srgbClr val="043377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Внебюджетная форма (в том числе ИНО)</a:t>
            </a:r>
            <a:endParaRPr lang="ru-RU" sz="1500" dirty="0">
              <a:solidFill>
                <a:srgbClr val="043377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Практика в </a:t>
            </a:r>
            <a:r>
              <a:rPr lang="ru-RU" sz="1500" dirty="0" err="1" smtClean="0">
                <a:solidFill>
                  <a:srgbClr val="043377"/>
                </a:solidFill>
              </a:rPr>
              <a:t>учр</a:t>
            </a:r>
            <a:r>
              <a:rPr lang="ru-RU" sz="1500" dirty="0" smtClean="0">
                <a:solidFill>
                  <a:srgbClr val="043377"/>
                </a:solidFill>
              </a:rPr>
              <a:t>. </a:t>
            </a:r>
            <a:r>
              <a:rPr lang="ru-RU" sz="1500" dirty="0">
                <a:solidFill>
                  <a:srgbClr val="043377"/>
                </a:solidFill>
              </a:rPr>
              <a:t>Роспотребнадзора и МЗ СО</a:t>
            </a:r>
          </a:p>
        </p:txBody>
      </p:sp>
      <p:sp>
        <p:nvSpPr>
          <p:cNvPr id="50" name="Левая фигурная скобка 49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 rot="10800000">
            <a:off x="7053268" y="1986242"/>
            <a:ext cx="497768" cy="590918"/>
          </a:xfrm>
          <a:prstGeom prst="leftBrace">
            <a:avLst>
              <a:gd name="adj1" fmla="val 8333"/>
              <a:gd name="adj2" fmla="val 49051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3275827" y="2034234"/>
            <a:ext cx="4011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 algn="r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Программа подготовки специалистов</a:t>
            </a:r>
            <a:endParaRPr lang="ru-RU" sz="1500" dirty="0">
              <a:solidFill>
                <a:srgbClr val="043377"/>
              </a:solidFill>
            </a:endParaRPr>
          </a:p>
          <a:p>
            <a:pPr marL="182563" indent="-182563" algn="r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Оснащённый АСЦ</a:t>
            </a:r>
            <a:endParaRPr lang="ru-RU" sz="1500" dirty="0">
              <a:solidFill>
                <a:srgbClr val="043377"/>
              </a:solidFill>
            </a:endParaRPr>
          </a:p>
        </p:txBody>
      </p:sp>
      <p:sp>
        <p:nvSpPr>
          <p:cNvPr id="52" name="Левая фигурная скобка 51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 rot="10800000">
            <a:off x="8394683" y="1406534"/>
            <a:ext cx="497768" cy="590918"/>
          </a:xfrm>
          <a:prstGeom prst="leftBrace">
            <a:avLst>
              <a:gd name="adj1" fmla="val 8333"/>
              <a:gd name="adj2" fmla="val 49051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4321674" y="1366356"/>
            <a:ext cx="4287638" cy="650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 algn="r">
              <a:lnSpc>
                <a:spcPct val="80000"/>
              </a:lnSpc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ru-RU" sz="1500" dirty="0" smtClean="0">
                <a:solidFill>
                  <a:srgbClr val="043377"/>
                </a:solidFill>
              </a:rPr>
              <a:t>Дополнительные профессиональные</a:t>
            </a:r>
            <a:br>
              <a:rPr lang="ru-RU" sz="1500" dirty="0" smtClean="0">
                <a:solidFill>
                  <a:srgbClr val="043377"/>
                </a:solidFill>
              </a:rPr>
            </a:br>
            <a:r>
              <a:rPr lang="ru-RU" sz="1500" dirty="0" smtClean="0">
                <a:solidFill>
                  <a:srgbClr val="043377"/>
                </a:solidFill>
              </a:rPr>
              <a:t>программы повышения квалификации по профильным специальностям</a:t>
            </a:r>
            <a:endParaRPr lang="ru-RU" sz="1500" dirty="0">
              <a:solidFill>
                <a:srgbClr val="043377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2573" y="947954"/>
            <a:ext cx="3075175" cy="2175765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453255" y="5377385"/>
            <a:ext cx="2137827" cy="78483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Среднее профессиональное образование</a:t>
            </a:r>
            <a:endParaRPr lang="ru-RU" b="1" dirty="0"/>
          </a:p>
        </p:txBody>
      </p:sp>
      <p:sp>
        <p:nvSpPr>
          <p:cNvPr id="30" name="Левая фигурная скобка 29">
            <a:extLst>
              <a:ext uri="{FF2B5EF4-FFF2-40B4-BE49-F238E27FC236}">
                <a16:creationId xmlns:a16="http://schemas.microsoft.com/office/drawing/2014/main" xmlns="" id="{44305D67-C8A9-4F05-A1C7-40523468DFF3}"/>
              </a:ext>
            </a:extLst>
          </p:cNvPr>
          <p:cNvSpPr/>
          <p:nvPr/>
        </p:nvSpPr>
        <p:spPr>
          <a:xfrm rot="5400000">
            <a:off x="2534100" y="4665541"/>
            <a:ext cx="205383" cy="3369763"/>
          </a:xfrm>
          <a:prstGeom prst="leftBrace">
            <a:avLst>
              <a:gd name="adj1" fmla="val 8333"/>
              <a:gd name="adj2" fmla="val 48486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171F1D4-74DB-4ABB-BA46-1C7C7EBF464E}"/>
              </a:ext>
            </a:extLst>
          </p:cNvPr>
          <p:cNvSpPr txBox="1"/>
          <p:nvPr/>
        </p:nvSpPr>
        <p:spPr>
          <a:xfrm>
            <a:off x="951910" y="6267239"/>
            <a:ext cx="34966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9875" algn="l"/>
              </a:tabLst>
            </a:pPr>
            <a:r>
              <a:rPr lang="ru-RU" sz="1600" dirty="0" smtClean="0">
                <a:solidFill>
                  <a:srgbClr val="043377"/>
                </a:solidFill>
              </a:rPr>
              <a:t>Базовое медицинское образование в сфере профилактической медицины</a:t>
            </a:r>
            <a:endParaRPr lang="ru-RU" sz="1600" dirty="0">
              <a:solidFill>
                <a:srgbClr val="043377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3591082" y="5551259"/>
            <a:ext cx="911723" cy="572873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7096493" y="5517132"/>
            <a:ext cx="2137827" cy="64112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Профессиональная деятельность</a:t>
            </a:r>
            <a:endParaRPr lang="ru-RU" b="1" dirty="0"/>
          </a:p>
        </p:txBody>
      </p:sp>
      <p:sp>
        <p:nvSpPr>
          <p:cNvPr id="54" name="Стрелка вправо 53"/>
          <p:cNvSpPr/>
          <p:nvPr/>
        </p:nvSpPr>
        <p:spPr>
          <a:xfrm>
            <a:off x="6184770" y="5551259"/>
            <a:ext cx="911723" cy="572873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8470387" y="5019675"/>
            <a:ext cx="2168079" cy="497457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/>
              <a:t>Повышение квалификации</a:t>
            </a:r>
            <a:endParaRPr lang="ru-RU" sz="1700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9706826" y="4523397"/>
            <a:ext cx="2168079" cy="497457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/>
              <a:t>Профессиональная переподготовка</a:t>
            </a:r>
            <a:endParaRPr lang="ru-RU" sz="17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502805" y="5474583"/>
            <a:ext cx="1714500" cy="697617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Аккредитация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6496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4391</TotalTime>
  <Words>1283</Words>
  <Application>Microsoft Office PowerPoint</Application>
  <PresentationFormat>Произвольный</PresentationFormat>
  <Paragraphs>267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КАК ВЫБРАТЬ ПРОФЕССИЮ?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Студенты  института  участвуют  в  важнейших   мероприятиях вуза и региона</vt:lpstr>
      <vt:lpstr>Студенты института активно работают  в студенческом научном обществе СамГМУ</vt:lpstr>
      <vt:lpstr>Презентация PowerPoint</vt:lpstr>
      <vt:lpstr>Презентация PowerPoint</vt:lpstr>
      <vt:lpstr>Презентация PowerPoint</vt:lpstr>
      <vt:lpstr>Презентация PowerPoint</vt:lpstr>
      <vt:lpstr>Приемная кампания ВО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Гаврюшин МЮ</dc:creator>
  <cp:lastModifiedBy>Гаврюшин Михаил Юрьевич</cp:lastModifiedBy>
  <cp:revision>236</cp:revision>
  <cp:lastPrinted>2019-11-06T06:50:09Z</cp:lastPrinted>
  <dcterms:created xsi:type="dcterms:W3CDTF">2019-10-22T07:58:46Z</dcterms:created>
  <dcterms:modified xsi:type="dcterms:W3CDTF">2025-03-06T06:36:16Z</dcterms:modified>
</cp:coreProperties>
</file>